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1" r:id="rId3"/>
    <p:sldId id="260" r:id="rId4"/>
    <p:sldId id="257" r:id="rId5"/>
    <p:sldId id="258" r:id="rId6"/>
    <p:sldId id="259" r:id="rId7"/>
    <p:sldId id="263" r:id="rId8"/>
    <p:sldId id="262" r:id="rId9"/>
    <p:sldId id="270" r:id="rId10"/>
    <p:sldId id="293" r:id="rId11"/>
    <p:sldId id="269" r:id="rId12"/>
    <p:sldId id="294" r:id="rId13"/>
    <p:sldId id="295" r:id="rId14"/>
    <p:sldId id="266" r:id="rId15"/>
    <p:sldId id="274" r:id="rId16"/>
    <p:sldId id="286" r:id="rId17"/>
    <p:sldId id="287" r:id="rId18"/>
    <p:sldId id="272" r:id="rId19"/>
    <p:sldId id="273" r:id="rId20"/>
    <p:sldId id="288" r:id="rId21"/>
    <p:sldId id="277" r:id="rId22"/>
    <p:sldId id="267" r:id="rId23"/>
    <p:sldId id="275" r:id="rId24"/>
    <p:sldId id="276" r:id="rId25"/>
    <p:sldId id="278" r:id="rId26"/>
    <p:sldId id="279" r:id="rId27"/>
    <p:sldId id="280" r:id="rId28"/>
    <p:sldId id="292" r:id="rId29"/>
    <p:sldId id="281" r:id="rId30"/>
    <p:sldId id="291" r:id="rId31"/>
    <p:sldId id="265" r:id="rId32"/>
    <p:sldId id="282" r:id="rId33"/>
    <p:sldId id="284" r:id="rId34"/>
    <p:sldId id="285" r:id="rId35"/>
    <p:sldId id="268" r:id="rId36"/>
    <p:sldId id="283" r:id="rId37"/>
    <p:sldId id="289"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10" autoAdjust="0"/>
  </p:normalViewPr>
  <p:slideViewPr>
    <p:cSldViewPr>
      <p:cViewPr varScale="1">
        <p:scale>
          <a:sx n="121" d="100"/>
          <a:sy n="121" d="100"/>
        </p:scale>
        <p:origin x="-13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7C445-414B-4158-8DF3-CBFD79412032}" type="datetimeFigureOut">
              <a:rPr lang="fr-BE" smtClean="0"/>
              <a:pPr/>
              <a:t>12/07/2011</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AFB15-8108-4ECC-8FAE-5D83C4DC9706}"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fld id="{C91AFB15-8108-4ECC-8FAE-5D83C4DC9706}" type="slidenum">
              <a:rPr lang="fr-BE" smtClean="0"/>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12</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13</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15</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16</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17</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18</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19</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20</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21</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22</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23</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24</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25</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26</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27</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28</a:t>
            </a:fld>
            <a:endParaRPr lang="fr-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29</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a:t>
            </a:fld>
            <a:endParaRPr lang="fr-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30</a:t>
            </a:fld>
            <a:endParaRPr lang="fr-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31</a:t>
            </a:fld>
            <a:endParaRPr lang="fr-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32</a:t>
            </a:fld>
            <a:endParaRPr lang="fr-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33</a:t>
            </a:fld>
            <a:endParaRPr lang="fr-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34</a:t>
            </a:fld>
            <a:endParaRPr lang="fr-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35</a:t>
            </a:fld>
            <a:endParaRPr lang="fr-B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36</a:t>
            </a:fld>
            <a:endParaRPr lang="fr-B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37</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TFS est une</a:t>
            </a:r>
            <a:r>
              <a:rPr lang="fr-BE" baseline="0" dirty="0" smtClean="0"/>
              <a:t> plateforme collaborative pour le développement de logiciel. L’ensemble des membres d’un développement team sans exception collabore via cette plateforme; aussi bien le chef de projet et les analystes que les développeurs et les testeurs.</a:t>
            </a: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 Concrètement, nous avons en TFS en ensemble de modules pour la </a:t>
            </a:r>
            <a:r>
              <a:rPr lang="fr-BE" baseline="0" dirty="0" smtClean="0"/>
              <a:t>gestion de projet, le </a:t>
            </a:r>
            <a:r>
              <a:rPr lang="fr-BE" baseline="0" dirty="0" err="1" smtClean="0"/>
              <a:t>tracking</a:t>
            </a:r>
            <a:r>
              <a:rPr lang="fr-BE" baseline="0" dirty="0" smtClean="0"/>
              <a:t> des tâches et des bugs, le source control,  la gestion de test cases, l’automatisation des </a:t>
            </a:r>
            <a:r>
              <a:rPr lang="fr-BE" baseline="0" dirty="0" err="1" smtClean="0"/>
              <a:t>Build</a:t>
            </a:r>
            <a:r>
              <a:rPr lang="fr-BE" baseline="0" dirty="0" smtClean="0"/>
              <a:t> et le </a:t>
            </a:r>
            <a:r>
              <a:rPr lang="fr-BE" baseline="0" dirty="0" err="1" smtClean="0"/>
              <a:t>reporting</a:t>
            </a:r>
            <a:r>
              <a:rPr lang="fr-BE" baseline="0" dirty="0" smtClean="0"/>
              <a:t> sur l’ensemble des informations mise à disposition par ces modules. Je vais présenter plus en détails chacun de ces modules tout de suite après. </a:t>
            </a:r>
          </a:p>
          <a:p>
            <a:r>
              <a:rPr lang="fr-BE" baseline="0" dirty="0" smtClean="0"/>
              <a:t>- Tous ces modules reposent sur l’utilisation de </a:t>
            </a:r>
            <a:r>
              <a:rPr lang="fr-BE" baseline="0" dirty="0" err="1" smtClean="0"/>
              <a:t>Process</a:t>
            </a:r>
            <a:r>
              <a:rPr lang="fr-BE" baseline="0" dirty="0" smtClean="0"/>
              <a:t> </a:t>
            </a:r>
            <a:r>
              <a:rPr lang="fr-BE" baseline="0" dirty="0" err="1" smtClean="0"/>
              <a:t>Templates</a:t>
            </a:r>
            <a:r>
              <a:rPr lang="fr-BE" baseline="0" dirty="0" smtClean="0"/>
              <a:t>. Ces </a:t>
            </a:r>
            <a:r>
              <a:rPr lang="fr-BE" baseline="0" dirty="0" err="1" smtClean="0"/>
              <a:t>templates</a:t>
            </a:r>
            <a:r>
              <a:rPr lang="fr-BE" baseline="0" dirty="0" smtClean="0"/>
              <a:t> définissent les différents éléments nécessaires à la mise en œuvre d’une méthodologie donnée pour la réalisation et le suivi du projet. Il existe ainsi des </a:t>
            </a:r>
            <a:r>
              <a:rPr lang="fr-BE" baseline="0" dirty="0" err="1" smtClean="0"/>
              <a:t>Templates</a:t>
            </a:r>
            <a:r>
              <a:rPr lang="fr-BE" baseline="0" dirty="0" smtClean="0"/>
              <a:t> CMMI, Agile, </a:t>
            </a:r>
            <a:r>
              <a:rPr lang="fr-BE" baseline="0" dirty="0" err="1" smtClean="0"/>
              <a:t>Scrum</a:t>
            </a:r>
            <a:r>
              <a:rPr lang="fr-BE" baseline="0" dirty="0" smtClean="0"/>
              <a:t>, </a:t>
            </a:r>
            <a:r>
              <a:rPr lang="fr-BE" baseline="0" dirty="0" err="1" smtClean="0"/>
              <a:t>Kanban</a:t>
            </a:r>
            <a:r>
              <a:rPr lang="fr-BE" baseline="0" dirty="0" smtClean="0"/>
              <a:t>. </a:t>
            </a:r>
          </a:p>
          <a:p>
            <a:r>
              <a:rPr lang="fr-BE" baseline="0" dirty="0" smtClean="0"/>
              <a:t>- S’ajoute à ces modules un élément particulier permettant l’administration d’un parc de machines de test virtuelles ou non. Ces machines seront utilisées par TFS pour tourner des tests suites et valider ainsi les dérivables binaires ainsi que leur déploiement sur autant de versions d’OS, de browser ou du </a:t>
            </a:r>
            <a:r>
              <a:rPr lang="fr-BE" baseline="0" dirty="0" err="1" smtClean="0"/>
              <a:t>framework</a:t>
            </a:r>
            <a:r>
              <a:rPr lang="fr-BE" baseline="0" dirty="0" smtClean="0"/>
              <a:t> .Net que souhaiter en réinitialisant les machines entre chaque utilisation.</a:t>
            </a:r>
          </a:p>
          <a:p>
            <a:pPr>
              <a:buFontTx/>
              <a:buChar char="-"/>
            </a:pPr>
            <a:r>
              <a:rPr lang="fr-BE" baseline="0" dirty="0" smtClean="0"/>
              <a:t>TFS met également a disposition  des portails </a:t>
            </a:r>
            <a:r>
              <a:rPr lang="fr-BE" baseline="0" dirty="0" err="1" smtClean="0"/>
              <a:t>sharepoints</a:t>
            </a:r>
            <a:r>
              <a:rPr lang="fr-BE" baseline="0" dirty="0" smtClean="0"/>
              <a:t> pour la publication des documents de travail et des divers rapports de façon a faciliter la collaboration entre autre avec les membres ne travaillant pas avec Visual Studio</a:t>
            </a:r>
          </a:p>
          <a:p>
            <a:pPr>
              <a:buFontTx/>
              <a:buChar char="-"/>
            </a:pPr>
            <a:r>
              <a:rPr lang="fr-BE" baseline="0" dirty="0" smtClean="0"/>
              <a:t> Et enfin, TFS permet l’accès à ses informations depuis Office (intégration avec Excel ou </a:t>
            </a:r>
            <a:r>
              <a:rPr lang="fr-BE" baseline="0" dirty="0" err="1" smtClean="0"/>
              <a:t>MSProject</a:t>
            </a:r>
            <a:r>
              <a:rPr lang="fr-BE" baseline="0" dirty="0" smtClean="0"/>
              <a:t>), via une interface web, ou depuis n’importe quelle </a:t>
            </a:r>
            <a:r>
              <a:rPr lang="fr-BE" baseline="0" dirty="0" err="1" smtClean="0"/>
              <a:t>third</a:t>
            </a:r>
            <a:r>
              <a:rPr lang="fr-BE" baseline="0" dirty="0" smtClean="0"/>
              <a:t> party application tel que des batch, Eclipse, …</a:t>
            </a: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fr-BE" dirty="0" smtClean="0"/>
              <a:t> Un</a:t>
            </a:r>
            <a:r>
              <a:rPr lang="fr-BE" baseline="0" dirty="0" smtClean="0"/>
              <a:t> </a:t>
            </a:r>
            <a:r>
              <a:rPr lang="fr-BE" baseline="0" dirty="0" err="1" smtClean="0"/>
              <a:t>template</a:t>
            </a:r>
            <a:r>
              <a:rPr lang="fr-BE" baseline="0" dirty="0" smtClean="0"/>
              <a:t> défini les différents type de </a:t>
            </a:r>
            <a:r>
              <a:rPr lang="fr-BE" baseline="0" dirty="0" err="1" smtClean="0"/>
              <a:t>work</a:t>
            </a:r>
            <a:r>
              <a:rPr lang="fr-BE" baseline="0" dirty="0" smtClean="0"/>
              <a:t> item disponibles pour les projets sur lesquels il sera appliqué. Ex. de </a:t>
            </a:r>
            <a:r>
              <a:rPr lang="fr-BE" baseline="0" dirty="0" err="1" smtClean="0"/>
              <a:t>work</a:t>
            </a:r>
            <a:r>
              <a:rPr lang="fr-BE" baseline="0" dirty="0" smtClean="0"/>
              <a:t> items: des tâches, des bugs, des test cases. </a:t>
            </a:r>
          </a:p>
          <a:p>
            <a:pPr>
              <a:buFontTx/>
              <a:buChar char="-"/>
            </a:pPr>
            <a:r>
              <a:rPr lang="fr-BE" baseline="0" dirty="0" smtClean="0"/>
              <a:t> Pour chaque type de </a:t>
            </a:r>
            <a:r>
              <a:rPr lang="fr-BE" baseline="0" dirty="0" err="1" smtClean="0"/>
              <a:t>work</a:t>
            </a:r>
            <a:r>
              <a:rPr lang="fr-BE" baseline="0" dirty="0" smtClean="0"/>
              <a:t> item, le </a:t>
            </a:r>
            <a:r>
              <a:rPr lang="fr-BE" baseline="0" dirty="0" err="1" smtClean="0"/>
              <a:t>template</a:t>
            </a:r>
            <a:r>
              <a:rPr lang="fr-BE" baseline="0" dirty="0" smtClean="0"/>
              <a:t> défini des propriétés tel que date de création, personne assignée sur la tâche, date de détection d’un bug, itération durant laquelle un tâche doit être réalisée, … </a:t>
            </a:r>
          </a:p>
          <a:p>
            <a:pPr>
              <a:buFontTx/>
              <a:buChar char="-"/>
            </a:pPr>
            <a:r>
              <a:rPr lang="fr-BE" baseline="0" dirty="0" smtClean="0"/>
              <a:t> Il défini également des liens entre </a:t>
            </a:r>
            <a:r>
              <a:rPr lang="fr-BE" baseline="0" dirty="0" err="1" smtClean="0"/>
              <a:t>work</a:t>
            </a:r>
            <a:r>
              <a:rPr lang="fr-BE" baseline="0" dirty="0" smtClean="0"/>
              <a:t> items. Par exemple, en admettant qu’on ait un </a:t>
            </a:r>
            <a:r>
              <a:rPr lang="fr-BE" baseline="0" dirty="0" err="1" smtClean="0"/>
              <a:t>workitem</a:t>
            </a:r>
            <a:r>
              <a:rPr lang="fr-BE" baseline="0" dirty="0" smtClean="0"/>
              <a:t>  « </a:t>
            </a:r>
            <a:r>
              <a:rPr lang="fr-BE" baseline="0" dirty="0" err="1" smtClean="0"/>
              <a:t>déliverable</a:t>
            </a:r>
            <a:r>
              <a:rPr lang="fr-BE" baseline="0" dirty="0" smtClean="0"/>
              <a:t> », il peut permettre de lui associés un ensemble de </a:t>
            </a:r>
            <a:r>
              <a:rPr lang="fr-BE" baseline="0" dirty="0" err="1" smtClean="0"/>
              <a:t>workitem</a:t>
            </a:r>
            <a:r>
              <a:rPr lang="fr-BE" baseline="0" dirty="0" smtClean="0"/>
              <a:t> de type « tâches » qui doivent être réalisées pour obtenir ce </a:t>
            </a:r>
            <a:r>
              <a:rPr lang="fr-BE" baseline="0" dirty="0" err="1" smtClean="0"/>
              <a:t>déliverable</a:t>
            </a:r>
            <a:r>
              <a:rPr lang="fr-BE" baseline="0" dirty="0" smtClean="0"/>
              <a:t>.</a:t>
            </a:r>
          </a:p>
          <a:p>
            <a:pPr>
              <a:buFontTx/>
              <a:buChar char="-"/>
            </a:pPr>
            <a:r>
              <a:rPr lang="fr-BE" baseline="0" dirty="0" smtClean="0"/>
              <a:t> Pour chaque type de </a:t>
            </a:r>
            <a:r>
              <a:rPr lang="fr-BE" baseline="0" dirty="0" err="1" smtClean="0"/>
              <a:t>workitem</a:t>
            </a:r>
            <a:r>
              <a:rPr lang="fr-BE" baseline="0" dirty="0" smtClean="0"/>
              <a:t>, il défini également les état possibles et le </a:t>
            </a:r>
            <a:r>
              <a:rPr lang="fr-BE" baseline="0" dirty="0" err="1" smtClean="0"/>
              <a:t>workflow</a:t>
            </a:r>
            <a:r>
              <a:rPr lang="fr-BE" baseline="0" dirty="0" smtClean="0"/>
              <a:t> qui les fait passer d’un état à l’autre. Par exemple, un bug peut être nouveau, rejeté, en cours de résolution, résolu ou déployé.</a:t>
            </a:r>
          </a:p>
          <a:p>
            <a:pPr>
              <a:buFontTx/>
              <a:buChar char="-"/>
            </a:pPr>
            <a:r>
              <a:rPr lang="fr-BE" baseline="0" dirty="0" smtClean="0"/>
              <a:t> Il défini également des </a:t>
            </a:r>
            <a:r>
              <a:rPr lang="fr-BE" baseline="0" dirty="0" err="1" smtClean="0"/>
              <a:t>query</a:t>
            </a:r>
            <a:r>
              <a:rPr lang="fr-BE" baseline="0" dirty="0" smtClean="0"/>
              <a:t> qui permettre de </a:t>
            </a:r>
            <a:r>
              <a:rPr lang="fr-BE" baseline="0" dirty="0" err="1" smtClean="0"/>
              <a:t>filter</a:t>
            </a:r>
            <a:r>
              <a:rPr lang="fr-BE" baseline="0" dirty="0" smtClean="0"/>
              <a:t> la liste des </a:t>
            </a:r>
            <a:r>
              <a:rPr lang="fr-BE" baseline="0" dirty="0" err="1" smtClean="0"/>
              <a:t>workitems</a:t>
            </a:r>
            <a:r>
              <a:rPr lang="fr-BE" baseline="0" dirty="0" smtClean="0"/>
              <a:t> créer sur un projet afin d’obtenir par exemple toutes les tâches assignée à une personne, les bug ouverts, </a:t>
            </a:r>
            <a:r>
              <a:rPr lang="fr-BE" baseline="0" dirty="0" err="1" smtClean="0"/>
              <a:t>etc</a:t>
            </a:r>
            <a:r>
              <a:rPr lang="fr-BE" baseline="0" dirty="0" smtClean="0"/>
              <a:t>…</a:t>
            </a:r>
          </a:p>
          <a:p>
            <a:pPr>
              <a:buFontTx/>
              <a:buChar char="-"/>
            </a:pPr>
            <a:r>
              <a:rPr lang="fr-BE" baseline="0" dirty="0" smtClean="0"/>
              <a:t> Il défini des rapports qui extrait l’information des </a:t>
            </a:r>
            <a:r>
              <a:rPr lang="fr-BE" baseline="0" dirty="0" err="1" smtClean="0"/>
              <a:t>workitems</a:t>
            </a:r>
            <a:r>
              <a:rPr lang="fr-BE" baseline="0" dirty="0" smtClean="0"/>
              <a:t> et permettre par exemple de voir la progression, la </a:t>
            </a:r>
            <a:r>
              <a:rPr lang="fr-BE" baseline="0" dirty="0" err="1" smtClean="0"/>
              <a:t>quality</a:t>
            </a:r>
            <a:r>
              <a:rPr lang="fr-BE" baseline="0" dirty="0" smtClean="0"/>
              <a:t> des binaires produits, </a:t>
            </a:r>
            <a:r>
              <a:rPr lang="fr-BE" baseline="0" dirty="0" err="1" smtClean="0"/>
              <a:t>etc</a:t>
            </a:r>
            <a:r>
              <a:rPr lang="fr-BE" baseline="0" dirty="0" smtClean="0"/>
              <a:t>…</a:t>
            </a:r>
          </a:p>
          <a:p>
            <a:pPr>
              <a:buFontTx/>
              <a:buChar char="-"/>
            </a:pPr>
            <a:r>
              <a:rPr lang="fr-BE" baseline="0" dirty="0" smtClean="0"/>
              <a:t> Il défini enfin la structure du portail </a:t>
            </a:r>
            <a:r>
              <a:rPr lang="fr-BE" baseline="0" dirty="0" err="1" smtClean="0"/>
              <a:t>sharepoint</a:t>
            </a:r>
            <a:r>
              <a:rPr lang="fr-BE" baseline="0" dirty="0" smtClean="0"/>
              <a:t> lié aux projets sur lequel il s’applique. Quels sont les rapports affiché par défaut, la structure de stockage des documents, les listes disponibles, l’utilisation de calendriers, …</a:t>
            </a:r>
          </a:p>
        </p:txBody>
      </p:sp>
      <p:sp>
        <p:nvSpPr>
          <p:cNvPr id="4" name="Slide Number Placeholder 3"/>
          <p:cNvSpPr>
            <a:spLocks noGrp="1"/>
          </p:cNvSpPr>
          <p:nvPr>
            <p:ph type="sldNum" sz="quarter" idx="10"/>
          </p:nvPr>
        </p:nvSpPr>
        <p:spPr/>
        <p:txBody>
          <a:bodyPr/>
          <a:lstStyle/>
          <a:p>
            <a:fld id="{C91AFB15-8108-4ECC-8FAE-5D83C4DC9706}" type="slidenum">
              <a:rPr lang="fr-BE" smtClean="0"/>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Voici</a:t>
            </a:r>
            <a:r>
              <a:rPr lang="fr-BE" baseline="0" dirty="0" smtClean="0"/>
              <a:t> quelques exemples de </a:t>
            </a:r>
            <a:r>
              <a:rPr lang="fr-BE" baseline="0" dirty="0" err="1" smtClean="0"/>
              <a:t>work</a:t>
            </a:r>
            <a:r>
              <a:rPr lang="fr-BE" baseline="0" dirty="0" smtClean="0"/>
              <a:t> items défini par les 3 grands </a:t>
            </a:r>
            <a:r>
              <a:rPr lang="fr-BE" baseline="0" dirty="0" err="1" smtClean="0"/>
              <a:t>Process</a:t>
            </a:r>
            <a:r>
              <a:rPr lang="fr-BE" baseline="0" dirty="0" smtClean="0"/>
              <a:t> </a:t>
            </a:r>
            <a:r>
              <a:rPr lang="fr-BE" baseline="0" dirty="0" err="1" smtClean="0"/>
              <a:t>Templates</a:t>
            </a:r>
            <a:r>
              <a:rPr lang="fr-BE" baseline="0" dirty="0" smtClean="0"/>
              <a:t> fourni par Microsoft</a:t>
            </a: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fr-BE" dirty="0" smtClean="0"/>
              <a:t> Comme je l’ai dit</a:t>
            </a:r>
            <a:r>
              <a:rPr lang="fr-BE" baseline="0" dirty="0" smtClean="0"/>
              <a:t>, pour chaque type de </a:t>
            </a:r>
            <a:r>
              <a:rPr lang="fr-BE" baseline="0" dirty="0" err="1" smtClean="0"/>
              <a:t>work</a:t>
            </a:r>
            <a:r>
              <a:rPr lang="fr-BE" baseline="0" dirty="0" smtClean="0"/>
              <a:t> item, le </a:t>
            </a:r>
            <a:r>
              <a:rPr lang="fr-BE" baseline="0" dirty="0" err="1" smtClean="0"/>
              <a:t>template</a:t>
            </a:r>
            <a:r>
              <a:rPr lang="fr-BE" baseline="0" dirty="0" smtClean="0"/>
              <a:t> défini un certain nombre de champs. </a:t>
            </a:r>
          </a:p>
          <a:p>
            <a:pPr>
              <a:buFontTx/>
              <a:buChar char="-"/>
            </a:pPr>
            <a:r>
              <a:rPr lang="fr-BE" baseline="0" dirty="0" smtClean="0"/>
              <a:t> On voit ici, pour un </a:t>
            </a:r>
            <a:r>
              <a:rPr lang="fr-BE" baseline="0" dirty="0" err="1" smtClean="0"/>
              <a:t>product</a:t>
            </a:r>
            <a:r>
              <a:rPr lang="fr-BE" baseline="0" dirty="0" smtClean="0"/>
              <a:t> </a:t>
            </a:r>
            <a:r>
              <a:rPr lang="fr-BE" baseline="0" dirty="0" err="1" smtClean="0"/>
              <a:t>backlog</a:t>
            </a:r>
            <a:r>
              <a:rPr lang="fr-BE" baseline="0" dirty="0" smtClean="0"/>
              <a:t> item – un artefact utilisé par les méthodologies Agile - un titre, l’</a:t>
            </a:r>
            <a:r>
              <a:rPr lang="fr-BE" baseline="0" dirty="0" err="1" smtClean="0"/>
              <a:t>iteration</a:t>
            </a:r>
            <a:r>
              <a:rPr lang="fr-BE" baseline="0" dirty="0" smtClean="0"/>
              <a:t>, la personne assignée, la priorité, l’effort estimé, la valeur ajoutée. </a:t>
            </a:r>
          </a:p>
          <a:p>
            <a:pPr>
              <a:buFontTx/>
              <a:buChar char="-"/>
            </a:pPr>
            <a:r>
              <a:rPr lang="fr-BE" baseline="0" dirty="0" smtClean="0"/>
              <a:t> On voit aussi une user story dans le champs descriptions, </a:t>
            </a:r>
          </a:p>
          <a:p>
            <a:pPr>
              <a:buFontTx/>
              <a:buChar char="-"/>
            </a:pPr>
            <a:r>
              <a:rPr lang="fr-BE" baseline="0" dirty="0" smtClean="0"/>
              <a:t> un onglet ou mettre les liens vers des </a:t>
            </a:r>
            <a:r>
              <a:rPr lang="fr-BE" baseline="0" dirty="0" err="1" smtClean="0"/>
              <a:t>work</a:t>
            </a:r>
            <a:r>
              <a:rPr lang="fr-BE" baseline="0" dirty="0" smtClean="0"/>
              <a:t> items de type tests cases et </a:t>
            </a:r>
          </a:p>
          <a:p>
            <a:pPr>
              <a:buFontTx/>
              <a:buChar char="-"/>
            </a:pPr>
            <a:r>
              <a:rPr lang="fr-BE" baseline="0" dirty="0" smtClean="0"/>
              <a:t> un onglet pour ajouter des liens vers des </a:t>
            </a:r>
            <a:r>
              <a:rPr lang="fr-BE" baseline="0" dirty="0" err="1" smtClean="0"/>
              <a:t>work</a:t>
            </a:r>
            <a:r>
              <a:rPr lang="fr-BE" baseline="0" dirty="0" smtClean="0"/>
              <a:t> items de type tâches. </a:t>
            </a:r>
          </a:p>
          <a:p>
            <a:pPr>
              <a:buFontTx/>
              <a:buChar char="-"/>
            </a:pPr>
            <a:r>
              <a:rPr lang="fr-BE" baseline="0" dirty="0" smtClean="0"/>
              <a:t> On peut joindre tout type de fichiers utile directement dans un </a:t>
            </a:r>
            <a:r>
              <a:rPr lang="fr-BE" baseline="0" dirty="0" err="1" smtClean="0"/>
              <a:t>work</a:t>
            </a:r>
            <a:r>
              <a:rPr lang="fr-BE" baseline="0" dirty="0" smtClean="0"/>
              <a:t> item. </a:t>
            </a:r>
          </a:p>
          <a:p>
            <a:pPr>
              <a:buFontTx/>
              <a:buChar char="-"/>
            </a:pPr>
            <a:r>
              <a:rPr lang="fr-BE" baseline="0" dirty="0" smtClean="0"/>
              <a:t> Et on a accès à l’historique de toutes les modifications effectuée sur le </a:t>
            </a:r>
            <a:r>
              <a:rPr lang="fr-BE" baseline="0" dirty="0" err="1" smtClean="0"/>
              <a:t>work</a:t>
            </a:r>
            <a:r>
              <a:rPr lang="fr-BE" baseline="0" dirty="0" smtClean="0"/>
              <a:t> item</a:t>
            </a: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fr-BE" dirty="0" smtClean="0"/>
              <a:t> Les différents type de liens sont très utiles</a:t>
            </a:r>
            <a:r>
              <a:rPr lang="fr-BE" baseline="0" dirty="0" smtClean="0"/>
              <a:t> comme par exemple les liens prédécesseur et successeur pour l’intégration en Excel et en MS Project.</a:t>
            </a:r>
          </a:p>
          <a:p>
            <a:pPr>
              <a:buFontTx/>
              <a:buChar char="-"/>
            </a:pPr>
            <a:r>
              <a:rPr lang="fr-BE" dirty="0" smtClean="0"/>
              <a:t> Un lien parent/Enfant</a:t>
            </a:r>
            <a:r>
              <a:rPr lang="fr-BE" baseline="0" dirty="0" smtClean="0"/>
              <a:t> est utile par exemple pour découper une tâches. Ex.: pour implémenter une nouvelle fonction, on peut avoir des sous-tâches analyse, design, implémentation,  </a:t>
            </a:r>
            <a:r>
              <a:rPr lang="fr-BE" baseline="0" dirty="0" err="1" smtClean="0"/>
              <a:t>testing</a:t>
            </a:r>
            <a:r>
              <a:rPr lang="fr-BE" baseline="0" dirty="0" smtClean="0"/>
              <a:t>, documentation, </a:t>
            </a:r>
            <a:r>
              <a:rPr lang="fr-BE" baseline="0" dirty="0" err="1" smtClean="0"/>
              <a:t>review</a:t>
            </a:r>
            <a:r>
              <a:rPr lang="fr-BE" baseline="0" dirty="0" smtClean="0"/>
              <a:t>, …</a:t>
            </a:r>
          </a:p>
          <a:p>
            <a:pPr>
              <a:buFontTx/>
              <a:buNone/>
            </a:pPr>
            <a:endParaRPr lang="fr-BE" baseline="0" dirty="0" smtClean="0"/>
          </a:p>
          <a:p>
            <a:pPr>
              <a:buFontTx/>
              <a:buChar char="-"/>
            </a:pPr>
            <a:endParaRPr lang="fr-BE" dirty="0"/>
          </a:p>
        </p:txBody>
      </p:sp>
      <p:sp>
        <p:nvSpPr>
          <p:cNvPr id="4" name="Slide Number Placeholder 3"/>
          <p:cNvSpPr>
            <a:spLocks noGrp="1"/>
          </p:cNvSpPr>
          <p:nvPr>
            <p:ph type="sldNum" sz="quarter" idx="10"/>
          </p:nvPr>
        </p:nvSpPr>
        <p:spPr/>
        <p:txBody>
          <a:bodyPr/>
          <a:lstStyle/>
          <a:p>
            <a:fld id="{C91AFB15-8108-4ECC-8FAE-5D83C4DC9706}" type="slidenum">
              <a:rPr lang="fr-BE" smtClean="0"/>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2946E-488A-4C85-B694-7C9EECC38D16}" type="datetimeFigureOut">
              <a:rPr lang="fr-BE" smtClean="0"/>
              <a:pPr/>
              <a:t>12/07/2011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32250B2-F652-4668-8BEF-31F9D345DFDD}"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2946E-488A-4C85-B694-7C9EECC38D16}" type="datetimeFigureOut">
              <a:rPr lang="fr-BE" smtClean="0"/>
              <a:pPr/>
              <a:t>12/07/2011</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250B2-F652-4668-8BEF-31F9D345DFDD}"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gi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Team </a:t>
            </a:r>
            <a:r>
              <a:rPr lang="fr-BE" dirty="0" err="1" smtClean="0"/>
              <a:t>Foundation</a:t>
            </a:r>
            <a:r>
              <a:rPr lang="fr-BE" dirty="0" smtClean="0"/>
              <a:t> Server 2010</a:t>
            </a:r>
            <a:endParaRPr lang="fr-BE" dirty="0"/>
          </a:p>
        </p:txBody>
      </p:sp>
      <p:sp>
        <p:nvSpPr>
          <p:cNvPr id="3" name="Subtitle 2"/>
          <p:cNvSpPr>
            <a:spLocks noGrp="1"/>
          </p:cNvSpPr>
          <p:nvPr>
            <p:ph type="subTitle" idx="1"/>
          </p:nvPr>
        </p:nvSpPr>
        <p:spPr/>
        <p:txBody>
          <a:bodyPr/>
          <a:lstStyle/>
          <a:p>
            <a:r>
              <a:rPr lang="fr-BE" dirty="0" err="1" smtClean="0"/>
              <a:t>Introductory</a:t>
            </a:r>
            <a:r>
              <a:rPr lang="fr-BE" dirty="0" smtClean="0"/>
              <a:t> </a:t>
            </a:r>
            <a:r>
              <a:rPr lang="fr-BE" dirty="0" err="1" smtClean="0"/>
              <a:t>presentation</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Types – </a:t>
            </a:r>
            <a:r>
              <a:rPr lang="en-US" i="1" dirty="0" smtClean="0">
                <a:solidFill>
                  <a:schemeClr val="tx1">
                    <a:lumMod val="85000"/>
                    <a:lumOff val="15000"/>
                  </a:schemeClr>
                </a:solidFill>
              </a:rPr>
              <a:t>States &amp; Workflow</a:t>
            </a:r>
            <a:endParaRPr lang="en-US" i="1" dirty="0" smtClean="0">
              <a:solidFill>
                <a:schemeClr val="tx1">
                  <a:lumMod val="85000"/>
                  <a:lumOff val="15000"/>
                </a:schemeClr>
              </a:solidFill>
            </a:endParaRPr>
          </a:p>
        </p:txBody>
      </p:sp>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pic>
        <p:nvPicPr>
          <p:cNvPr id="2050" name="Picture 2" descr="Diagramme d'état de l'élément Journal des travaux en souffrance du produit"/>
          <p:cNvPicPr>
            <a:picLocks noChangeAspect="1" noChangeArrowheads="1"/>
          </p:cNvPicPr>
          <p:nvPr/>
        </p:nvPicPr>
        <p:blipFill>
          <a:blip r:embed="rId4" cstate="print"/>
          <a:srcRect/>
          <a:stretch>
            <a:fillRect/>
          </a:stretch>
        </p:blipFill>
        <p:spPr bwMode="auto">
          <a:xfrm>
            <a:off x="970409" y="2253952"/>
            <a:ext cx="3457575" cy="4343400"/>
          </a:xfrm>
          <a:prstGeom prst="rect">
            <a:avLst/>
          </a:prstGeom>
          <a:noFill/>
          <a:ln>
            <a:solidFill>
              <a:schemeClr val="accent1"/>
            </a:solidFill>
          </a:ln>
        </p:spPr>
      </p:pic>
      <p:pic>
        <p:nvPicPr>
          <p:cNvPr id="2052" name="Picture 4" descr="Sate Diagram of task work item"/>
          <p:cNvPicPr>
            <a:picLocks noChangeAspect="1" noChangeArrowheads="1"/>
          </p:cNvPicPr>
          <p:nvPr/>
        </p:nvPicPr>
        <p:blipFill>
          <a:blip r:embed="rId5" cstate="print"/>
          <a:srcRect/>
          <a:stretch>
            <a:fillRect/>
          </a:stretch>
        </p:blipFill>
        <p:spPr bwMode="auto">
          <a:xfrm>
            <a:off x="4924375" y="2241773"/>
            <a:ext cx="3248025" cy="341947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Queries on Work Items</a:t>
            </a:r>
          </a:p>
        </p:txBody>
      </p:sp>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pic>
        <p:nvPicPr>
          <p:cNvPr id="49156" name="Picture 4" descr="http://blogs.microsoft.co.il/blogs/eranruso/Work_Items_and_Direct_Link_535E1382.png"/>
          <p:cNvPicPr>
            <a:picLocks noChangeAspect="1" noChangeArrowheads="1"/>
          </p:cNvPicPr>
          <p:nvPr/>
        </p:nvPicPr>
        <p:blipFill>
          <a:blip r:embed="rId4" cstate="print"/>
          <a:srcRect/>
          <a:stretch>
            <a:fillRect/>
          </a:stretch>
        </p:blipFill>
        <p:spPr bwMode="auto">
          <a:xfrm>
            <a:off x="683568" y="2204864"/>
            <a:ext cx="5798443" cy="4355638"/>
          </a:xfrm>
          <a:prstGeom prst="rect">
            <a:avLst/>
          </a:prstGeom>
          <a:noFill/>
          <a:scene3d>
            <a:camera prst="orthographicFront"/>
            <a:lightRig rig="threePt" dir="t"/>
          </a:scene3d>
          <a:sp3d>
            <a:bevelT w="165100" prst="coolSlant"/>
          </a:sp3d>
        </p:spPr>
      </p:pic>
      <p:pic>
        <p:nvPicPr>
          <p:cNvPr id="53250" name="Picture 2" descr="Sreenshot showing scrum team queries"/>
          <p:cNvPicPr>
            <a:picLocks noChangeAspect="1" noChangeArrowheads="1"/>
          </p:cNvPicPr>
          <p:nvPr/>
        </p:nvPicPr>
        <p:blipFill>
          <a:blip r:embed="rId5" cstate="print"/>
          <a:srcRect/>
          <a:stretch>
            <a:fillRect/>
          </a:stretch>
        </p:blipFill>
        <p:spPr bwMode="auto">
          <a:xfrm>
            <a:off x="6588224" y="2204864"/>
            <a:ext cx="2476500" cy="2705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Reports</a:t>
            </a:r>
            <a:endParaRPr lang="en-US" i="1" dirty="0" smtClean="0">
              <a:solidFill>
                <a:schemeClr val="tx1">
                  <a:lumMod val="85000"/>
                  <a:lumOff val="15000"/>
                </a:schemeClr>
              </a:solidFill>
            </a:endParaRPr>
          </a:p>
        </p:txBody>
      </p:sp>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pic>
        <p:nvPicPr>
          <p:cNvPr id="87042" name="Picture 2" descr="Screenshot showing a sprint burndown chart"/>
          <p:cNvPicPr>
            <a:picLocks noChangeAspect="1" noChangeArrowheads="1"/>
          </p:cNvPicPr>
          <p:nvPr/>
        </p:nvPicPr>
        <p:blipFill>
          <a:blip r:embed="rId4" cstate="print"/>
          <a:srcRect/>
          <a:stretch>
            <a:fillRect/>
          </a:stretch>
        </p:blipFill>
        <p:spPr bwMode="auto">
          <a:xfrm>
            <a:off x="899592" y="2435696"/>
            <a:ext cx="6400800" cy="36576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Reports</a:t>
            </a:r>
            <a:endParaRPr lang="en-US" i="1" dirty="0" smtClean="0">
              <a:solidFill>
                <a:schemeClr val="tx1">
                  <a:lumMod val="85000"/>
                  <a:lumOff val="15000"/>
                </a:schemeClr>
              </a:solidFill>
            </a:endParaRPr>
          </a:p>
        </p:txBody>
      </p:sp>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pic>
        <p:nvPicPr>
          <p:cNvPr id="89090" name="Picture 2" descr="Ff647430.21a09566-c8ec-4300-8a60-459183ccfe49(en-us,PandP.10).png"/>
          <p:cNvPicPr>
            <a:picLocks noChangeAspect="1" noChangeArrowheads="1"/>
          </p:cNvPicPr>
          <p:nvPr/>
        </p:nvPicPr>
        <p:blipFill>
          <a:blip r:embed="rId4" cstate="print"/>
          <a:srcRect/>
          <a:stretch>
            <a:fillRect/>
          </a:stretch>
        </p:blipFill>
        <p:spPr bwMode="auto">
          <a:xfrm>
            <a:off x="899592" y="2348880"/>
            <a:ext cx="5934075" cy="3971925"/>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Check-in/Check-Out and </a:t>
            </a:r>
            <a:r>
              <a:rPr lang="en-US" i="1" dirty="0" err="1" smtClean="0"/>
              <a:t>Shelvesets</a:t>
            </a:r>
            <a:r>
              <a:rPr lang="en-US" i="1" dirty="0" smtClean="0"/>
              <a:t> support</a:t>
            </a:r>
          </a:p>
          <a:p>
            <a:endParaRPr lang="en-US" i="1" dirty="0" smtClean="0"/>
          </a:p>
          <a:p>
            <a:r>
              <a:rPr lang="en-US" i="1" dirty="0" smtClean="0"/>
              <a:t>Links sources and Work Items *</a:t>
            </a:r>
          </a:p>
          <a:p>
            <a:r>
              <a:rPr lang="en-US" i="1" dirty="0" smtClean="0"/>
              <a:t>Creates </a:t>
            </a:r>
            <a:r>
              <a:rPr lang="en-US" i="1" dirty="0" err="1" smtClean="0"/>
              <a:t>Changesets</a:t>
            </a:r>
            <a:r>
              <a:rPr lang="en-US" i="1" dirty="0" smtClean="0"/>
              <a:t> for each Check-in *</a:t>
            </a:r>
          </a:p>
          <a:p>
            <a:r>
              <a:rPr lang="en-US" i="1" dirty="0" smtClean="0"/>
              <a:t>Visual Branching/Merging *</a:t>
            </a:r>
          </a:p>
          <a:p>
            <a:r>
              <a:rPr lang="en-US" i="1" dirty="0" smtClean="0"/>
              <a:t>Visual </a:t>
            </a:r>
            <a:r>
              <a:rPr lang="en-US" i="1" dirty="0" err="1" smtClean="0"/>
              <a:t>Changeset</a:t>
            </a:r>
            <a:r>
              <a:rPr lang="en-US" i="1" dirty="0" smtClean="0"/>
              <a:t> tracking *</a:t>
            </a:r>
          </a:p>
        </p:txBody>
      </p:sp>
      <p:sp>
        <p:nvSpPr>
          <p:cNvPr id="4" name="TextBox 3"/>
          <p:cNvSpPr txBox="1"/>
          <p:nvPr/>
        </p:nvSpPr>
        <p:spPr>
          <a:xfrm>
            <a:off x="5796136" y="6381328"/>
            <a:ext cx="3240360" cy="369332"/>
          </a:xfrm>
          <a:prstGeom prst="rect">
            <a:avLst/>
          </a:prstGeom>
          <a:noFill/>
        </p:spPr>
        <p:txBody>
          <a:bodyPr wrap="square" rtlCol="0">
            <a:spAutoFit/>
          </a:bodyPr>
          <a:lstStyle/>
          <a:p>
            <a:r>
              <a:rPr lang="fr-BE" dirty="0" smtClean="0"/>
              <a:t>* </a:t>
            </a:r>
            <a:r>
              <a:rPr lang="fr-BE" dirty="0" err="1" smtClean="0"/>
              <a:t>See</a:t>
            </a:r>
            <a:r>
              <a:rPr lang="fr-BE" dirty="0" smtClean="0"/>
              <a:t> illustrations on </a:t>
            </a:r>
            <a:r>
              <a:rPr lang="fr-BE" dirty="0" err="1" smtClean="0"/>
              <a:t>next</a:t>
            </a:r>
            <a:r>
              <a:rPr lang="fr-BE" dirty="0" smtClean="0"/>
              <a:t> </a:t>
            </a:r>
            <a:r>
              <a:rPr lang="fr-BE" dirty="0" err="1" smtClean="0"/>
              <a:t>slides</a:t>
            </a:r>
            <a:endParaRPr lang="fr-B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Check-in (with work items) creates a </a:t>
            </a:r>
            <a:r>
              <a:rPr lang="en-US" i="1" dirty="0" err="1" smtClean="0"/>
              <a:t>changeset</a:t>
            </a:r>
            <a:endParaRPr lang="en-US" i="1" dirty="0" smtClean="0"/>
          </a:p>
        </p:txBody>
      </p:sp>
      <p:pic>
        <p:nvPicPr>
          <p:cNvPr id="64514" name="Picture 2"/>
          <p:cNvPicPr>
            <a:picLocks noChangeAspect="1" noChangeArrowheads="1"/>
          </p:cNvPicPr>
          <p:nvPr/>
        </p:nvPicPr>
        <p:blipFill>
          <a:blip r:embed="rId4" cstate="print"/>
          <a:srcRect/>
          <a:stretch>
            <a:fillRect/>
          </a:stretch>
        </p:blipFill>
        <p:spPr bwMode="auto">
          <a:xfrm>
            <a:off x="899592" y="2204864"/>
            <a:ext cx="6339483" cy="4475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Branching/Merging – define your own strategy</a:t>
            </a:r>
          </a:p>
        </p:txBody>
      </p:sp>
      <p:pic>
        <p:nvPicPr>
          <p:cNvPr id="94210" name="Picture 2" descr="Main Branch"/>
          <p:cNvPicPr>
            <a:picLocks noChangeAspect="1" noChangeArrowheads="1"/>
          </p:cNvPicPr>
          <p:nvPr/>
        </p:nvPicPr>
        <p:blipFill>
          <a:blip r:embed="rId4" cstate="print"/>
          <a:srcRect/>
          <a:stretch>
            <a:fillRect/>
          </a:stretch>
        </p:blipFill>
        <p:spPr bwMode="auto">
          <a:xfrm>
            <a:off x="899592" y="2204864"/>
            <a:ext cx="4105275" cy="1143001"/>
          </a:xfrm>
          <a:prstGeom prst="rect">
            <a:avLst/>
          </a:prstGeom>
          <a:noFill/>
          <a:ln>
            <a:solidFill>
              <a:schemeClr val="accent1"/>
            </a:solidFill>
          </a:ln>
        </p:spPr>
      </p:pic>
      <p:pic>
        <p:nvPicPr>
          <p:cNvPr id="94212" name="Picture 4" descr="image"/>
          <p:cNvPicPr>
            <a:picLocks noChangeAspect="1" noChangeArrowheads="1"/>
          </p:cNvPicPr>
          <p:nvPr/>
        </p:nvPicPr>
        <p:blipFill>
          <a:blip r:embed="rId5" cstate="print"/>
          <a:srcRect/>
          <a:stretch>
            <a:fillRect/>
          </a:stretch>
        </p:blipFill>
        <p:spPr bwMode="auto">
          <a:xfrm>
            <a:off x="899592" y="3573016"/>
            <a:ext cx="4573166" cy="303479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Branching/Merging – source control view</a:t>
            </a:r>
          </a:p>
        </p:txBody>
      </p:sp>
      <p:pic>
        <p:nvPicPr>
          <p:cNvPr id="92161" name="Picture 1"/>
          <p:cNvPicPr>
            <a:picLocks noChangeAspect="1" noChangeArrowheads="1"/>
          </p:cNvPicPr>
          <p:nvPr/>
        </p:nvPicPr>
        <p:blipFill>
          <a:blip r:embed="rId4" cstate="print"/>
          <a:srcRect/>
          <a:stretch>
            <a:fillRect/>
          </a:stretch>
        </p:blipFill>
        <p:spPr bwMode="auto">
          <a:xfrm>
            <a:off x="1619672" y="2204864"/>
            <a:ext cx="2279274" cy="4365104"/>
          </a:xfrm>
          <a:prstGeom prst="rect">
            <a:avLst/>
          </a:prstGeom>
          <a:noFill/>
          <a:ln w="9525">
            <a:noFill/>
            <a:miter lim="800000"/>
            <a:headEnd/>
            <a:tailEnd/>
          </a:ln>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Branching visualization</a:t>
            </a:r>
          </a:p>
        </p:txBody>
      </p:sp>
      <p:pic>
        <p:nvPicPr>
          <p:cNvPr id="61444" name="Picture 4"/>
          <p:cNvPicPr>
            <a:picLocks noChangeAspect="1" noChangeArrowheads="1"/>
          </p:cNvPicPr>
          <p:nvPr/>
        </p:nvPicPr>
        <p:blipFill>
          <a:blip r:embed="rId4" cstate="print"/>
          <a:srcRect/>
          <a:stretch>
            <a:fillRect/>
          </a:stretch>
        </p:blipFill>
        <p:spPr bwMode="auto">
          <a:xfrm>
            <a:off x="899592" y="2540099"/>
            <a:ext cx="6086475" cy="29051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Visual </a:t>
            </a:r>
            <a:r>
              <a:rPr lang="en-US" i="1" dirty="0" err="1" smtClean="0"/>
              <a:t>Changeset</a:t>
            </a:r>
            <a:r>
              <a:rPr lang="en-US" i="1" dirty="0" smtClean="0"/>
              <a:t> tracking</a:t>
            </a:r>
          </a:p>
        </p:txBody>
      </p:sp>
      <p:pic>
        <p:nvPicPr>
          <p:cNvPr id="63490" name="Picture 2" descr="http://geekswithblogs.net/images/geekswithblogs_net/jakob/Windows-Live-Writer/Merging-Work-Items-in-TFS-2010_12A4F/image_19.png"/>
          <p:cNvPicPr>
            <a:picLocks noChangeAspect="1" noChangeArrowheads="1"/>
          </p:cNvPicPr>
          <p:nvPr/>
        </p:nvPicPr>
        <p:blipFill>
          <a:blip r:embed="rId4" cstate="print"/>
          <a:srcRect/>
          <a:stretch>
            <a:fillRect/>
          </a:stretch>
        </p:blipFill>
        <p:spPr bwMode="auto">
          <a:xfrm>
            <a:off x="971600" y="2492896"/>
            <a:ext cx="4429125" cy="305752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Who</a:t>
            </a:r>
            <a:r>
              <a:rPr lang="fr-BE" dirty="0" smtClean="0">
                <a:solidFill>
                  <a:schemeClr val="accent1">
                    <a:lumMod val="75000"/>
                  </a:schemeClr>
                </a:solidFill>
              </a:rPr>
              <a:t> </a:t>
            </a:r>
            <a:r>
              <a:rPr lang="fr-BE" dirty="0" err="1" smtClean="0">
                <a:solidFill>
                  <a:schemeClr val="accent1">
                    <a:lumMod val="75000"/>
                  </a:schemeClr>
                </a:solidFill>
              </a:rPr>
              <a:t>am</a:t>
            </a:r>
            <a:r>
              <a:rPr lang="fr-BE" dirty="0" smtClean="0">
                <a:solidFill>
                  <a:schemeClr val="accent1">
                    <a:lumMod val="75000"/>
                  </a:schemeClr>
                </a:solidFill>
              </a:rPr>
              <a:t> I</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5069160"/>
          </a:xfrm>
        </p:spPr>
        <p:txBody>
          <a:bodyPr>
            <a:normAutofit/>
          </a:bodyPr>
          <a:lstStyle/>
          <a:p>
            <a:r>
              <a:rPr lang="en-US" i="1" dirty="0" err="1" smtClean="0">
                <a:solidFill>
                  <a:schemeClr val="tx1">
                    <a:lumMod val="85000"/>
                    <a:lumOff val="15000"/>
                  </a:schemeClr>
                </a:solidFill>
              </a:rPr>
              <a:t>Valéry</a:t>
            </a:r>
            <a:r>
              <a:rPr lang="en-US" i="1" dirty="0" smtClean="0">
                <a:solidFill>
                  <a:schemeClr val="tx1">
                    <a:lumMod val="85000"/>
                    <a:lumOff val="15000"/>
                  </a:schemeClr>
                </a:solidFill>
              </a:rPr>
              <a:t> </a:t>
            </a:r>
            <a:r>
              <a:rPr lang="en-US" i="1" dirty="0" err="1" smtClean="0">
                <a:solidFill>
                  <a:schemeClr val="tx1">
                    <a:lumMod val="85000"/>
                    <a:lumOff val="15000"/>
                  </a:schemeClr>
                </a:solidFill>
              </a:rPr>
              <a:t>Letroye</a:t>
            </a:r>
            <a:endParaRPr lang="en-US" i="1" dirty="0" smtClean="0">
              <a:solidFill>
                <a:schemeClr val="tx1">
                  <a:lumMod val="85000"/>
                  <a:lumOff val="15000"/>
                </a:schemeClr>
              </a:solidFill>
            </a:endParaRPr>
          </a:p>
          <a:p>
            <a:pPr lvl="1"/>
            <a:r>
              <a:rPr lang="en-US" i="1" dirty="0" smtClean="0">
                <a:solidFill>
                  <a:schemeClr val="tx1">
                    <a:lumMod val="85000"/>
                    <a:lumOff val="15000"/>
                  </a:schemeClr>
                </a:solidFill>
              </a:rPr>
              <a:t>TRASYS – Architect</a:t>
            </a:r>
          </a:p>
          <a:p>
            <a:pPr lvl="1"/>
            <a:r>
              <a:rPr lang="en-US" i="1" dirty="0" smtClean="0">
                <a:solidFill>
                  <a:schemeClr val="tx1">
                    <a:lumMod val="85000"/>
                    <a:lumOff val="15000"/>
                  </a:schemeClr>
                </a:solidFill>
              </a:rPr>
              <a:t>AG Insurance – I&amp;O Frameworks consultant</a:t>
            </a:r>
          </a:p>
          <a:p>
            <a:pPr lvl="2"/>
            <a:r>
              <a:rPr lang="en-US" i="1" dirty="0" smtClean="0">
                <a:solidFill>
                  <a:schemeClr val="tx1">
                    <a:lumMod val="75000"/>
                    <a:lumOff val="25000"/>
                  </a:schemeClr>
                </a:solidFill>
              </a:rPr>
              <a:t>Technical Advisor</a:t>
            </a:r>
          </a:p>
          <a:p>
            <a:pPr lvl="2"/>
            <a:r>
              <a:rPr lang="en-US" i="1" dirty="0" smtClean="0">
                <a:solidFill>
                  <a:schemeClr val="tx1">
                    <a:lumMod val="75000"/>
                    <a:lumOff val="25000"/>
                  </a:schemeClr>
                </a:solidFill>
              </a:rPr>
              <a:t>Team Leader</a:t>
            </a:r>
          </a:p>
          <a:p>
            <a:pPr lvl="2"/>
            <a:r>
              <a:rPr lang="en-US" i="1" dirty="0" smtClean="0">
                <a:solidFill>
                  <a:schemeClr val="tx1">
                    <a:lumMod val="75000"/>
                    <a:lumOff val="25000"/>
                  </a:schemeClr>
                </a:solidFill>
              </a:rPr>
              <a:t>Release Manager</a:t>
            </a:r>
          </a:p>
          <a:p>
            <a:pPr lvl="2"/>
            <a:r>
              <a:rPr lang="en-US" i="1" dirty="0" smtClean="0">
                <a:solidFill>
                  <a:schemeClr val="tx1">
                    <a:lumMod val="75000"/>
                    <a:lumOff val="25000"/>
                  </a:schemeClr>
                </a:solidFill>
              </a:rPr>
              <a:t>Team Foundation Administrator</a:t>
            </a:r>
          </a:p>
          <a:p>
            <a:pPr lvl="3"/>
            <a:r>
              <a:rPr lang="en-US" i="1" dirty="0" smtClean="0">
                <a:solidFill>
                  <a:schemeClr val="tx1">
                    <a:lumMod val="75000"/>
                    <a:lumOff val="25000"/>
                  </a:schemeClr>
                </a:solidFill>
              </a:rPr>
              <a:t>Since about 4 years</a:t>
            </a:r>
          </a:p>
          <a:p>
            <a:pPr lvl="3"/>
            <a:r>
              <a:rPr lang="en-US" i="1" dirty="0" smtClean="0">
                <a:solidFill>
                  <a:schemeClr val="tx1">
                    <a:lumMod val="75000"/>
                    <a:lumOff val="25000"/>
                  </a:schemeClr>
                </a:solidFill>
              </a:rPr>
              <a:t>TFS 2005, TFS 2008 and now TFS 2010</a:t>
            </a:r>
            <a:endParaRPr lang="en-US"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Source Control</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579296" cy="4925144"/>
          </a:xfrm>
        </p:spPr>
        <p:txBody>
          <a:bodyPr>
            <a:normAutofit/>
          </a:bodyPr>
          <a:lstStyle/>
          <a:p>
            <a:r>
              <a:rPr lang="en-US" i="1" dirty="0" smtClean="0"/>
              <a:t>Merge: automatic, baseless, visual, customizable</a:t>
            </a:r>
          </a:p>
          <a:p>
            <a:endParaRPr lang="en-US" i="1" dirty="0" smtClean="0"/>
          </a:p>
        </p:txBody>
      </p:sp>
      <p:pic>
        <p:nvPicPr>
          <p:cNvPr id="96258" name="Picture 2" descr="http://blogs.msdn.com/cfs-filesystemfile.ashx/__key/communityserver-blogs-components-weblogfiles/00-00-00-58-04-metablogapi/8182.Split_2D00_1_2D00_19_2D00_2011_2D00_10_2D00_18_2D00_44_2D00_AM_5F00_0BA4C881.png"/>
          <p:cNvPicPr>
            <a:picLocks noChangeAspect="1" noChangeArrowheads="1"/>
          </p:cNvPicPr>
          <p:nvPr/>
        </p:nvPicPr>
        <p:blipFill>
          <a:blip r:embed="rId4" cstate="print"/>
          <a:srcRect/>
          <a:stretch>
            <a:fillRect/>
          </a:stretch>
        </p:blipFill>
        <p:spPr bwMode="auto">
          <a:xfrm>
            <a:off x="899592" y="2478198"/>
            <a:ext cx="7056784" cy="422442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Build</a:t>
            </a:r>
            <a:r>
              <a:rPr lang="fr-BE" dirty="0" smtClean="0">
                <a:solidFill>
                  <a:schemeClr val="accent1">
                    <a:lumMod val="75000"/>
                  </a:schemeClr>
                </a:solidFill>
              </a:rPr>
              <a:t> Automation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Distributed Builds</a:t>
            </a:r>
          </a:p>
          <a:p>
            <a:endParaRPr lang="en-US" i="1" dirty="0" smtClean="0"/>
          </a:p>
        </p:txBody>
      </p:sp>
      <p:pic>
        <p:nvPicPr>
          <p:cNvPr id="66562" name="Picture 2" descr="http://lh4.ggpht.com/_cs6SPFYGVws/S_HB2FPeh2I/AAAAAAAAACM/qk7IpLr7H_g/image_thumb%5B9%5D.png"/>
          <p:cNvPicPr>
            <a:picLocks noChangeAspect="1" noChangeArrowheads="1"/>
          </p:cNvPicPr>
          <p:nvPr/>
        </p:nvPicPr>
        <p:blipFill>
          <a:blip r:embed="rId4" cstate="print"/>
          <a:srcRect/>
          <a:stretch>
            <a:fillRect/>
          </a:stretch>
        </p:blipFill>
        <p:spPr bwMode="auto">
          <a:xfrm>
            <a:off x="895300" y="2541611"/>
            <a:ext cx="7277100" cy="36957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Build</a:t>
            </a:r>
            <a:r>
              <a:rPr lang="fr-BE" dirty="0" smtClean="0">
                <a:solidFill>
                  <a:schemeClr val="accent1">
                    <a:lumMod val="75000"/>
                  </a:schemeClr>
                </a:solidFill>
              </a:rPr>
              <a:t> Automation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Build Agent Pooling &amp; Tags</a:t>
            </a:r>
          </a:p>
          <a:p>
            <a:pPr>
              <a:buNone/>
            </a:pPr>
            <a:endParaRPr lang="en-US" i="1" dirty="0" smtClean="0"/>
          </a:p>
        </p:txBody>
      </p:sp>
      <p:pic>
        <p:nvPicPr>
          <p:cNvPr id="4" name="Picture 3" descr="Server XML Web Service.png"/>
          <p:cNvPicPr>
            <a:picLocks noChangeAspect="1"/>
          </p:cNvPicPr>
          <p:nvPr/>
        </p:nvPicPr>
        <p:blipFill>
          <a:blip r:embed="rId4" cstate="print"/>
          <a:stretch>
            <a:fillRect/>
          </a:stretch>
        </p:blipFill>
        <p:spPr>
          <a:xfrm>
            <a:off x="1104528" y="3412232"/>
            <a:ext cx="616165" cy="944277"/>
          </a:xfrm>
          <a:prstGeom prst="rect">
            <a:avLst/>
          </a:prstGeom>
          <a:ln>
            <a:headEnd type="none" w="med" len="med"/>
            <a:tailEnd type="none" w="med" len="med"/>
          </a:ln>
        </p:spPr>
      </p:pic>
      <p:pic>
        <p:nvPicPr>
          <p:cNvPr id="5" name="Picture 4" descr="Server XML Web Service.png"/>
          <p:cNvPicPr>
            <a:picLocks noChangeAspect="1"/>
          </p:cNvPicPr>
          <p:nvPr/>
        </p:nvPicPr>
        <p:blipFill>
          <a:blip r:embed="rId4" cstate="print"/>
          <a:stretch>
            <a:fillRect/>
          </a:stretch>
        </p:blipFill>
        <p:spPr>
          <a:xfrm>
            <a:off x="3619128" y="3412232"/>
            <a:ext cx="616165" cy="944277"/>
          </a:xfrm>
          <a:prstGeom prst="rect">
            <a:avLst/>
          </a:prstGeom>
          <a:ln>
            <a:headEnd type="none" w="med" len="med"/>
            <a:tailEnd type="none" w="med" len="med"/>
          </a:ln>
        </p:spPr>
      </p:pic>
      <p:sp>
        <p:nvSpPr>
          <p:cNvPr id="6" name="Rounded Rectangular Callout 5"/>
          <p:cNvSpPr/>
          <p:nvPr/>
        </p:nvSpPr>
        <p:spPr>
          <a:xfrm>
            <a:off x="4076328" y="2497832"/>
            <a:ext cx="1447800" cy="430129"/>
          </a:xfrm>
          <a:prstGeom prst="wedgeRoundRectCallout">
            <a:avLst>
              <a:gd name="adj1" fmla="val -47600"/>
              <a:gd name="adj2" fmla="val 1531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Build Server</a:t>
            </a:r>
            <a:endParaRPr lang="en-US" sz="1400" dirty="0">
              <a:latin typeface="Segoe UI" pitchFamily="34" charset="0"/>
              <a:cs typeface="Segoe UI" pitchFamily="34" charset="0"/>
            </a:endParaRPr>
          </a:p>
        </p:txBody>
      </p:sp>
      <p:pic>
        <p:nvPicPr>
          <p:cNvPr id="7" name="Picture 6" descr="Server XML Web Service.png"/>
          <p:cNvPicPr>
            <a:picLocks noChangeAspect="1"/>
          </p:cNvPicPr>
          <p:nvPr/>
        </p:nvPicPr>
        <p:blipFill>
          <a:blip r:embed="rId4" cstate="print"/>
          <a:stretch>
            <a:fillRect/>
          </a:stretch>
        </p:blipFill>
        <p:spPr>
          <a:xfrm>
            <a:off x="3771528" y="3564632"/>
            <a:ext cx="616165" cy="944277"/>
          </a:xfrm>
          <a:prstGeom prst="rect">
            <a:avLst/>
          </a:prstGeom>
          <a:ln>
            <a:headEnd type="none" w="med" len="med"/>
            <a:tailEnd type="none" w="med" len="med"/>
          </a:ln>
        </p:spPr>
      </p:pic>
      <p:sp>
        <p:nvSpPr>
          <p:cNvPr id="8" name="Rounded Rectangular Callout 7"/>
          <p:cNvSpPr/>
          <p:nvPr/>
        </p:nvSpPr>
        <p:spPr>
          <a:xfrm>
            <a:off x="4076328" y="2497832"/>
            <a:ext cx="1447800" cy="430129"/>
          </a:xfrm>
          <a:prstGeom prst="wedgeRoundRectCallout">
            <a:avLst>
              <a:gd name="adj1" fmla="val -31743"/>
              <a:gd name="adj2" fmla="val 1995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Pooled Build Servers</a:t>
            </a:r>
            <a:endParaRPr lang="en-US" sz="1400" dirty="0">
              <a:latin typeface="Segoe UI" pitchFamily="34" charset="0"/>
              <a:cs typeface="Segoe UI" pitchFamily="34" charset="0"/>
            </a:endParaRPr>
          </a:p>
        </p:txBody>
      </p:sp>
      <p:pic>
        <p:nvPicPr>
          <p:cNvPr id="9" name="Picture 8" descr="Server XML Web Service.png"/>
          <p:cNvPicPr>
            <a:picLocks noChangeAspect="1"/>
          </p:cNvPicPr>
          <p:nvPr/>
        </p:nvPicPr>
        <p:blipFill>
          <a:blip r:embed="rId4" cstate="print"/>
          <a:stretch>
            <a:fillRect/>
          </a:stretch>
        </p:blipFill>
        <p:spPr>
          <a:xfrm>
            <a:off x="6133728" y="3412232"/>
            <a:ext cx="616165" cy="944277"/>
          </a:xfrm>
          <a:prstGeom prst="rect">
            <a:avLst/>
          </a:prstGeom>
          <a:ln>
            <a:headEnd type="none" w="med" len="med"/>
            <a:tailEnd type="none" w="med" len="med"/>
          </a:ln>
        </p:spPr>
      </p:pic>
      <p:pic>
        <p:nvPicPr>
          <p:cNvPr id="10" name="Picture 9" descr="Server XML Web Service.png"/>
          <p:cNvPicPr>
            <a:picLocks noChangeAspect="1"/>
          </p:cNvPicPr>
          <p:nvPr/>
        </p:nvPicPr>
        <p:blipFill>
          <a:blip r:embed="rId4" cstate="print"/>
          <a:stretch>
            <a:fillRect/>
          </a:stretch>
        </p:blipFill>
        <p:spPr>
          <a:xfrm>
            <a:off x="1256928" y="3564632"/>
            <a:ext cx="616165" cy="944277"/>
          </a:xfrm>
          <a:prstGeom prst="rect">
            <a:avLst/>
          </a:prstGeom>
          <a:ln>
            <a:headEnd type="none" w="med" len="med"/>
            <a:tailEnd type="none" w="med" len="med"/>
          </a:ln>
        </p:spPr>
      </p:pic>
      <p:pic>
        <p:nvPicPr>
          <p:cNvPr id="11" name="Picture 10" descr="Server XML Web Service.png"/>
          <p:cNvPicPr>
            <a:picLocks noChangeAspect="1"/>
          </p:cNvPicPr>
          <p:nvPr/>
        </p:nvPicPr>
        <p:blipFill>
          <a:blip r:embed="rId4" cstate="print"/>
          <a:stretch>
            <a:fillRect/>
          </a:stretch>
        </p:blipFill>
        <p:spPr>
          <a:xfrm>
            <a:off x="1409328" y="3717032"/>
            <a:ext cx="616165" cy="944277"/>
          </a:xfrm>
          <a:prstGeom prst="rect">
            <a:avLst/>
          </a:prstGeom>
          <a:ln>
            <a:headEnd type="none" w="med" len="med"/>
            <a:tailEnd type="none" w="med" len="med"/>
          </a:ln>
        </p:spPr>
      </p:pic>
      <p:pic>
        <p:nvPicPr>
          <p:cNvPr id="12" name="Picture 11" descr="Server XML Web Service.png"/>
          <p:cNvPicPr>
            <a:picLocks noChangeAspect="1"/>
          </p:cNvPicPr>
          <p:nvPr/>
        </p:nvPicPr>
        <p:blipFill>
          <a:blip r:embed="rId4" cstate="print"/>
          <a:stretch>
            <a:fillRect/>
          </a:stretch>
        </p:blipFill>
        <p:spPr>
          <a:xfrm>
            <a:off x="6286128" y="3564632"/>
            <a:ext cx="616165" cy="944277"/>
          </a:xfrm>
          <a:prstGeom prst="rect">
            <a:avLst/>
          </a:prstGeom>
          <a:ln>
            <a:headEnd type="none" w="med" len="med"/>
            <a:tailEnd type="none" w="med" len="med"/>
          </a:ln>
        </p:spPr>
      </p:pic>
      <p:pic>
        <p:nvPicPr>
          <p:cNvPr id="13" name="Picture 12" descr="Server XML Web Service.png"/>
          <p:cNvPicPr>
            <a:picLocks noChangeAspect="1"/>
          </p:cNvPicPr>
          <p:nvPr/>
        </p:nvPicPr>
        <p:blipFill>
          <a:blip r:embed="rId4" cstate="print"/>
          <a:stretch>
            <a:fillRect/>
          </a:stretch>
        </p:blipFill>
        <p:spPr>
          <a:xfrm>
            <a:off x="6438528" y="3717032"/>
            <a:ext cx="616165" cy="944277"/>
          </a:xfrm>
          <a:prstGeom prst="rect">
            <a:avLst/>
          </a:prstGeom>
          <a:ln>
            <a:headEnd type="none" w="med" len="med"/>
            <a:tailEnd type="none" w="med" len="med"/>
          </a:ln>
        </p:spPr>
      </p:pic>
      <p:pic>
        <p:nvPicPr>
          <p:cNvPr id="14" name="Picture 13" descr="Server XML Web Service.png"/>
          <p:cNvPicPr>
            <a:picLocks noChangeAspect="1"/>
          </p:cNvPicPr>
          <p:nvPr/>
        </p:nvPicPr>
        <p:blipFill>
          <a:blip r:embed="rId4" cstate="print"/>
          <a:stretch>
            <a:fillRect/>
          </a:stretch>
        </p:blipFill>
        <p:spPr>
          <a:xfrm>
            <a:off x="3923928" y="3717032"/>
            <a:ext cx="616165" cy="944277"/>
          </a:xfrm>
          <a:prstGeom prst="rect">
            <a:avLst/>
          </a:prstGeom>
          <a:ln>
            <a:headEnd type="none" w="med" len="med"/>
            <a:tailEnd type="none" w="med" len="med"/>
          </a:ln>
        </p:spPr>
      </p:pic>
      <p:sp>
        <p:nvSpPr>
          <p:cNvPr id="15" name="Rounded Rectangular Callout 14"/>
          <p:cNvSpPr/>
          <p:nvPr/>
        </p:nvSpPr>
        <p:spPr>
          <a:xfrm>
            <a:off x="1561728" y="2497832"/>
            <a:ext cx="1447800" cy="430129"/>
          </a:xfrm>
          <a:prstGeom prst="wedgeRoundRectCallout">
            <a:avLst>
              <a:gd name="adj1" fmla="val -47600"/>
              <a:gd name="adj2" fmla="val 1531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Build Server</a:t>
            </a:r>
            <a:endParaRPr lang="en-US" sz="1400" dirty="0">
              <a:latin typeface="Segoe UI" pitchFamily="34" charset="0"/>
              <a:cs typeface="Segoe UI" pitchFamily="34" charset="0"/>
            </a:endParaRPr>
          </a:p>
        </p:txBody>
      </p:sp>
      <p:sp>
        <p:nvSpPr>
          <p:cNvPr id="16" name="Rounded Rectangular Callout 15"/>
          <p:cNvSpPr/>
          <p:nvPr/>
        </p:nvSpPr>
        <p:spPr>
          <a:xfrm>
            <a:off x="6590928" y="2497832"/>
            <a:ext cx="1447800" cy="430129"/>
          </a:xfrm>
          <a:prstGeom prst="wedgeRoundRectCallout">
            <a:avLst>
              <a:gd name="adj1" fmla="val -47600"/>
              <a:gd name="adj2" fmla="val 1531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Build Server</a:t>
            </a:r>
            <a:endParaRPr lang="en-US" sz="1400" dirty="0">
              <a:latin typeface="Segoe UI" pitchFamily="34" charset="0"/>
              <a:cs typeface="Segoe UI" pitchFamily="34" charset="0"/>
            </a:endParaRPr>
          </a:p>
        </p:txBody>
      </p:sp>
      <p:sp>
        <p:nvSpPr>
          <p:cNvPr id="17" name="Rounded Rectangular Callout 16"/>
          <p:cNvSpPr/>
          <p:nvPr/>
        </p:nvSpPr>
        <p:spPr>
          <a:xfrm>
            <a:off x="2323728" y="5012432"/>
            <a:ext cx="1676400" cy="430129"/>
          </a:xfrm>
          <a:prstGeom prst="wedgeRoundRectCallout">
            <a:avLst>
              <a:gd name="adj1" fmla="val 41855"/>
              <a:gd name="adj2" fmla="val -2040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Tag: SupportLib</a:t>
            </a:r>
          </a:p>
        </p:txBody>
      </p:sp>
      <p:sp>
        <p:nvSpPr>
          <p:cNvPr id="18" name="Rounded Rectangular Callout 17"/>
          <p:cNvSpPr/>
          <p:nvPr/>
        </p:nvSpPr>
        <p:spPr>
          <a:xfrm>
            <a:off x="4533528" y="5164832"/>
            <a:ext cx="1828800" cy="430129"/>
          </a:xfrm>
          <a:prstGeom prst="wedgeRoundRectCallout">
            <a:avLst>
              <a:gd name="adj1" fmla="val -58205"/>
              <a:gd name="adj2" fmla="val -2351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Tag: BizFramework</a:t>
            </a:r>
          </a:p>
        </p:txBody>
      </p:sp>
      <p:sp>
        <p:nvSpPr>
          <p:cNvPr id="19" name="Rounded Rectangular Callout 18"/>
          <p:cNvSpPr/>
          <p:nvPr/>
        </p:nvSpPr>
        <p:spPr>
          <a:xfrm>
            <a:off x="6590928" y="2497832"/>
            <a:ext cx="1447800" cy="430129"/>
          </a:xfrm>
          <a:prstGeom prst="wedgeRoundRectCallout">
            <a:avLst>
              <a:gd name="adj1" fmla="val -31743"/>
              <a:gd name="adj2" fmla="val 1995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Pooled Build Servers</a:t>
            </a:r>
            <a:endParaRPr lang="en-US" sz="1400" dirty="0">
              <a:latin typeface="Segoe UI" pitchFamily="34" charset="0"/>
              <a:cs typeface="Segoe UI" pitchFamily="34" charset="0"/>
            </a:endParaRPr>
          </a:p>
        </p:txBody>
      </p:sp>
      <p:sp>
        <p:nvSpPr>
          <p:cNvPr id="20" name="Rounded Rectangular Callout 19"/>
          <p:cNvSpPr/>
          <p:nvPr/>
        </p:nvSpPr>
        <p:spPr>
          <a:xfrm>
            <a:off x="1561728" y="2497832"/>
            <a:ext cx="1447800" cy="430129"/>
          </a:xfrm>
          <a:prstGeom prst="wedgeRoundRectCallout">
            <a:avLst>
              <a:gd name="adj1" fmla="val -31743"/>
              <a:gd name="adj2" fmla="val 1995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cs typeface="Segoe UI" pitchFamily="34" charset="0"/>
              </a:rPr>
              <a:t>Pooled Build Servers</a:t>
            </a:r>
            <a:endParaRPr lang="en-US" sz="1400"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Build</a:t>
            </a:r>
            <a:r>
              <a:rPr lang="fr-BE" dirty="0" smtClean="0">
                <a:solidFill>
                  <a:schemeClr val="accent1">
                    <a:lumMod val="75000"/>
                  </a:schemeClr>
                </a:solidFill>
              </a:rPr>
              <a:t> Automation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Continuous Integration and Rolling Build</a:t>
            </a:r>
          </a:p>
          <a:p>
            <a:endParaRPr lang="en-US" i="1" dirty="0" smtClean="0"/>
          </a:p>
        </p:txBody>
      </p:sp>
      <p:grpSp>
        <p:nvGrpSpPr>
          <p:cNvPr id="54" name="Group 53"/>
          <p:cNvGrpSpPr/>
          <p:nvPr/>
        </p:nvGrpSpPr>
        <p:grpSpPr>
          <a:xfrm>
            <a:off x="971600" y="2780928"/>
            <a:ext cx="6317392" cy="2734073"/>
            <a:chOff x="179512" y="2636912"/>
            <a:chExt cx="8549640" cy="3886201"/>
          </a:xfrm>
        </p:grpSpPr>
        <p:sp>
          <p:nvSpPr>
            <p:cNvPr id="42" name="Right Arrow 41"/>
            <p:cNvSpPr/>
            <p:nvPr/>
          </p:nvSpPr>
          <p:spPr>
            <a:xfrm rot="5400000">
              <a:off x="7189912" y="4770513"/>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3" name="Shape 17"/>
            <p:cNvCxnSpPr>
              <a:stCxn id="53" idx="3"/>
              <a:endCxn id="48" idx="0"/>
            </p:cNvCxnSpPr>
            <p:nvPr/>
          </p:nvCxnSpPr>
          <p:spPr>
            <a:xfrm flipH="1" flipV="1">
              <a:off x="1368232" y="2636912"/>
              <a:ext cx="7360920" cy="3429001"/>
            </a:xfrm>
            <a:prstGeom prst="bentConnector4">
              <a:avLst>
                <a:gd name="adj1" fmla="val -3106"/>
                <a:gd name="adj2" fmla="val 106667"/>
              </a:avLst>
            </a:prstGeom>
            <a:ln>
              <a:tailEnd type="arrow"/>
            </a:ln>
          </p:spPr>
          <p:style>
            <a:lnRef idx="3">
              <a:schemeClr val="accent4"/>
            </a:lnRef>
            <a:fillRef idx="0">
              <a:schemeClr val="accent4"/>
            </a:fillRef>
            <a:effectRef idx="2">
              <a:schemeClr val="accent4"/>
            </a:effectRef>
            <a:fontRef idx="minor">
              <a:schemeClr val="tx1"/>
            </a:fontRef>
          </p:style>
        </p:cxnSp>
        <p:sp>
          <p:nvSpPr>
            <p:cNvPr id="44" name="Right Arrow 43"/>
            <p:cNvSpPr/>
            <p:nvPr/>
          </p:nvSpPr>
          <p:spPr>
            <a:xfrm>
              <a:off x="2465512" y="2636912"/>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5" name="Right Arrow 44"/>
            <p:cNvSpPr/>
            <p:nvPr/>
          </p:nvSpPr>
          <p:spPr>
            <a:xfrm>
              <a:off x="5589712" y="2636912"/>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6" name="Right Arrow 45"/>
            <p:cNvSpPr/>
            <p:nvPr/>
          </p:nvSpPr>
          <p:spPr>
            <a:xfrm rot="5400000">
              <a:off x="7189912" y="3322713"/>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 name="Right Arrow 46"/>
            <p:cNvSpPr/>
            <p:nvPr/>
          </p:nvSpPr>
          <p:spPr>
            <a:xfrm rot="10800000">
              <a:off x="5665912" y="4160912"/>
              <a:ext cx="1447799"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Rectangle 47"/>
            <p:cNvSpPr/>
            <p:nvPr/>
          </p:nvSpPr>
          <p:spPr>
            <a:xfrm>
              <a:off x="179512" y="2636912"/>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Edit Code</a:t>
              </a:r>
              <a:endParaRPr lang="en-US" sz="2400" dirty="0"/>
            </a:p>
          </p:txBody>
        </p:sp>
        <p:sp>
          <p:nvSpPr>
            <p:cNvPr id="49" name="Rectangle 48"/>
            <p:cNvSpPr/>
            <p:nvPr/>
          </p:nvSpPr>
          <p:spPr>
            <a:xfrm>
              <a:off x="6351712" y="2636912"/>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Automated Build</a:t>
              </a:r>
              <a:endParaRPr lang="en-US" sz="2400" dirty="0"/>
            </a:p>
          </p:txBody>
        </p:sp>
        <p:sp>
          <p:nvSpPr>
            <p:cNvPr id="50" name="Flowchart: Decision 49"/>
            <p:cNvSpPr/>
            <p:nvPr/>
          </p:nvSpPr>
          <p:spPr>
            <a:xfrm>
              <a:off x="6351712" y="4160912"/>
              <a:ext cx="2377440" cy="9144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Y / N</a:t>
              </a:r>
              <a:endParaRPr lang="en-US" sz="2400" dirty="0"/>
            </a:p>
          </p:txBody>
        </p:sp>
        <p:sp>
          <p:nvSpPr>
            <p:cNvPr id="51" name="Flowchart: Terminator 50"/>
            <p:cNvSpPr/>
            <p:nvPr/>
          </p:nvSpPr>
          <p:spPr>
            <a:xfrm>
              <a:off x="3303712" y="4160913"/>
              <a:ext cx="2377440" cy="9144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Ready for Test</a:t>
              </a:r>
              <a:endParaRPr lang="en-US" sz="2400" dirty="0"/>
            </a:p>
          </p:txBody>
        </p:sp>
        <p:sp>
          <p:nvSpPr>
            <p:cNvPr id="52" name="Rectangle 51"/>
            <p:cNvSpPr/>
            <p:nvPr/>
          </p:nvSpPr>
          <p:spPr>
            <a:xfrm>
              <a:off x="3227512" y="2636913"/>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Submit</a:t>
              </a:r>
            </a:p>
            <a:p>
              <a:pPr algn="ctr"/>
              <a:r>
                <a:rPr lang="en-US" sz="2400" dirty="0" smtClean="0"/>
                <a:t>Check-In</a:t>
              </a:r>
              <a:endParaRPr lang="en-US" sz="2400" dirty="0"/>
            </a:p>
          </p:txBody>
        </p:sp>
        <p:sp>
          <p:nvSpPr>
            <p:cNvPr id="53" name="Rectangle 52"/>
            <p:cNvSpPr/>
            <p:nvPr/>
          </p:nvSpPr>
          <p:spPr>
            <a:xfrm>
              <a:off x="6351712" y="5608713"/>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BROKEN BUILD</a:t>
              </a:r>
              <a:endParaRPr lang="en-US" sz="24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Build</a:t>
            </a:r>
            <a:r>
              <a:rPr lang="fr-BE" dirty="0" smtClean="0">
                <a:solidFill>
                  <a:schemeClr val="accent1">
                    <a:lumMod val="75000"/>
                  </a:schemeClr>
                </a:solidFill>
              </a:rPr>
              <a:t> Automation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Gated Check-in</a:t>
            </a:r>
          </a:p>
          <a:p>
            <a:endParaRPr lang="en-US" i="1" dirty="0" smtClean="0"/>
          </a:p>
        </p:txBody>
      </p:sp>
      <p:grpSp>
        <p:nvGrpSpPr>
          <p:cNvPr id="22" name="Group 21"/>
          <p:cNvGrpSpPr/>
          <p:nvPr/>
        </p:nvGrpSpPr>
        <p:grpSpPr>
          <a:xfrm>
            <a:off x="827584" y="2636912"/>
            <a:ext cx="6912768" cy="2952328"/>
            <a:chOff x="0" y="2133600"/>
            <a:chExt cx="9144000" cy="4724401"/>
          </a:xfrm>
        </p:grpSpPr>
        <p:sp>
          <p:nvSpPr>
            <p:cNvPr id="4" name="Rounded Rectangle 3"/>
            <p:cNvSpPr/>
            <p:nvPr/>
          </p:nvSpPr>
          <p:spPr>
            <a:xfrm>
              <a:off x="0" y="2133600"/>
              <a:ext cx="9144000" cy="19812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p>
          </p:txBody>
        </p:sp>
        <p:cxnSp>
          <p:nvCxnSpPr>
            <p:cNvPr id="5" name="Shape 17"/>
            <p:cNvCxnSpPr>
              <a:stCxn id="14" idx="3"/>
              <a:endCxn id="11" idx="0"/>
            </p:cNvCxnSpPr>
            <p:nvPr/>
          </p:nvCxnSpPr>
          <p:spPr>
            <a:xfrm flipH="1" flipV="1">
              <a:off x="1341120" y="2819399"/>
              <a:ext cx="7360920" cy="1981200"/>
            </a:xfrm>
            <a:prstGeom prst="bentConnector4">
              <a:avLst>
                <a:gd name="adj1" fmla="val -3106"/>
                <a:gd name="adj2" fmla="val 126693"/>
              </a:avLst>
            </a:prstGeom>
            <a:ln>
              <a:tailEnd type="arrow"/>
            </a:ln>
          </p:spPr>
          <p:style>
            <a:lnRef idx="3">
              <a:schemeClr val="accent4"/>
            </a:lnRef>
            <a:fillRef idx="0">
              <a:schemeClr val="accent4"/>
            </a:fillRef>
            <a:effectRef idx="2">
              <a:schemeClr val="accent4"/>
            </a:effectRef>
            <a:fontRef idx="minor">
              <a:schemeClr val="tx1"/>
            </a:fontRef>
          </p:style>
        </p:cxnSp>
        <p:sp>
          <p:nvSpPr>
            <p:cNvPr id="6" name="Right Arrow 5"/>
            <p:cNvSpPr/>
            <p:nvPr/>
          </p:nvSpPr>
          <p:spPr>
            <a:xfrm>
              <a:off x="2438400" y="28193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ight Arrow 6"/>
            <p:cNvSpPr/>
            <p:nvPr/>
          </p:nvSpPr>
          <p:spPr>
            <a:xfrm>
              <a:off x="5562600" y="28193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ight Arrow 7"/>
            <p:cNvSpPr/>
            <p:nvPr/>
          </p:nvSpPr>
          <p:spPr>
            <a:xfrm rot="5400000">
              <a:off x="7162800" y="3505200"/>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ight Arrow 8"/>
            <p:cNvSpPr/>
            <p:nvPr/>
          </p:nvSpPr>
          <p:spPr>
            <a:xfrm rot="10800000">
              <a:off x="5638800" y="4343399"/>
              <a:ext cx="1447799"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ight Arrow 9"/>
            <p:cNvSpPr/>
            <p:nvPr/>
          </p:nvSpPr>
          <p:spPr>
            <a:xfrm rot="10800000">
              <a:off x="2514601" y="4343398"/>
              <a:ext cx="9144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p:nvSpPr>
          <p:spPr>
            <a:xfrm>
              <a:off x="152400" y="28193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Edit Code</a:t>
              </a:r>
              <a:endParaRPr lang="en-US" sz="2000" dirty="0"/>
            </a:p>
          </p:txBody>
        </p:sp>
        <p:sp>
          <p:nvSpPr>
            <p:cNvPr id="12" name="Rectangle 11"/>
            <p:cNvSpPr/>
            <p:nvPr/>
          </p:nvSpPr>
          <p:spPr>
            <a:xfrm>
              <a:off x="3238500" y="28193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smtClean="0"/>
                <a:t>u</a:t>
              </a:r>
              <a:endParaRPr lang="en-US" sz="2800" dirty="0"/>
            </a:p>
          </p:txBody>
        </p:sp>
        <p:sp>
          <p:nvSpPr>
            <p:cNvPr id="13" name="Rectangle 12"/>
            <p:cNvSpPr/>
            <p:nvPr/>
          </p:nvSpPr>
          <p:spPr>
            <a:xfrm>
              <a:off x="3276600" y="4343399"/>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Commit Check-In</a:t>
              </a:r>
              <a:endParaRPr lang="en-US" sz="2000" dirty="0"/>
            </a:p>
          </p:txBody>
        </p:sp>
        <p:sp>
          <p:nvSpPr>
            <p:cNvPr id="14" name="Flowchart: Decision 13"/>
            <p:cNvSpPr/>
            <p:nvPr/>
          </p:nvSpPr>
          <p:spPr>
            <a:xfrm>
              <a:off x="6324600" y="4343399"/>
              <a:ext cx="2377440" cy="9144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Y / N</a:t>
              </a:r>
              <a:endParaRPr lang="en-US" sz="2000" dirty="0"/>
            </a:p>
          </p:txBody>
        </p:sp>
        <p:sp>
          <p:nvSpPr>
            <p:cNvPr id="15" name="Flowchart: Terminator 14"/>
            <p:cNvSpPr/>
            <p:nvPr/>
          </p:nvSpPr>
          <p:spPr>
            <a:xfrm>
              <a:off x="152400" y="4343399"/>
              <a:ext cx="2377440" cy="9144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Ready for Test</a:t>
              </a:r>
              <a:endParaRPr lang="en-US" sz="2000" dirty="0"/>
            </a:p>
          </p:txBody>
        </p:sp>
        <p:sp>
          <p:nvSpPr>
            <p:cNvPr id="16" name="Rectangle 15"/>
            <p:cNvSpPr/>
            <p:nvPr/>
          </p:nvSpPr>
          <p:spPr>
            <a:xfrm>
              <a:off x="6324600" y="28194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t>Automated Build</a:t>
              </a:r>
              <a:endParaRPr lang="en-US" sz="2000" dirty="0"/>
            </a:p>
          </p:txBody>
        </p:sp>
        <p:cxnSp>
          <p:nvCxnSpPr>
            <p:cNvPr id="17" name="Straight Connector 16"/>
            <p:cNvCxnSpPr>
              <a:stCxn id="19" idx="0"/>
              <a:endCxn id="14" idx="2"/>
            </p:cNvCxnSpPr>
            <p:nvPr/>
          </p:nvCxnSpPr>
          <p:spPr>
            <a:xfrm rot="5400000" flipH="1" flipV="1">
              <a:off x="7170420" y="5600700"/>
              <a:ext cx="685801" cy="1588"/>
            </a:xfrm>
            <a:prstGeom prst="line">
              <a:avLst/>
            </a:prstGeom>
            <a:ln w="38100">
              <a:prstDash val="sysDash"/>
              <a:head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40024" y="283464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Submit Shelveset Build</a:t>
              </a:r>
              <a:endParaRPr lang="en-US" dirty="0"/>
            </a:p>
          </p:txBody>
        </p:sp>
        <p:sp>
          <p:nvSpPr>
            <p:cNvPr id="19" name="Rectangle 18"/>
            <p:cNvSpPr/>
            <p:nvPr/>
          </p:nvSpPr>
          <p:spPr>
            <a:xfrm>
              <a:off x="6324600" y="59436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smtClean="0"/>
                <a:t>Check-in Rejected Notification</a:t>
              </a:r>
              <a:endParaRPr lang="en-US" sz="1600" dirty="0"/>
            </a:p>
          </p:txBody>
        </p:sp>
        <p:sp>
          <p:nvSpPr>
            <p:cNvPr id="20" name="Flowchart: Terminator 19"/>
            <p:cNvSpPr/>
            <p:nvPr/>
          </p:nvSpPr>
          <p:spPr>
            <a:xfrm>
              <a:off x="3276600" y="5943600"/>
              <a:ext cx="2377440" cy="914401"/>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Check-in Accepted Notification</a:t>
              </a:r>
              <a:endParaRPr lang="en-US" sz="1400" dirty="0"/>
            </a:p>
          </p:txBody>
        </p:sp>
        <p:cxnSp>
          <p:nvCxnSpPr>
            <p:cNvPr id="21" name="Straight Connector 20"/>
            <p:cNvCxnSpPr>
              <a:stCxn id="20" idx="0"/>
              <a:endCxn id="13" idx="2"/>
            </p:cNvCxnSpPr>
            <p:nvPr/>
          </p:nvCxnSpPr>
          <p:spPr>
            <a:xfrm rot="5400000" flipH="1" flipV="1">
              <a:off x="4122420" y="5600700"/>
              <a:ext cx="685801" cy="1588"/>
            </a:xfrm>
            <a:prstGeom prst="line">
              <a:avLst/>
            </a:prstGeom>
            <a:ln w="38100">
              <a:prstDash val="sysDash"/>
              <a:head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Office </a:t>
            </a:r>
            <a:r>
              <a:rPr lang="fr-BE" dirty="0" err="1" smtClean="0">
                <a:solidFill>
                  <a:schemeClr val="accent1">
                    <a:lumMod val="75000"/>
                  </a:schemeClr>
                </a:solidFill>
              </a:rPr>
              <a:t>Integration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Excel integration</a:t>
            </a:r>
          </a:p>
        </p:txBody>
      </p:sp>
      <p:pic>
        <p:nvPicPr>
          <p:cNvPr id="73730" name="Picture 2" descr="http://blogs.msdn.com/cfs-filesystemfile.ashx/__key/communityserver-blogs-components-weblogfiles/00-00-00-36-52-metablogapi/5824.clip_5F00_image00213_5F00_4C5B2C64.jpg"/>
          <p:cNvPicPr>
            <a:picLocks noChangeAspect="1" noChangeArrowheads="1"/>
          </p:cNvPicPr>
          <p:nvPr/>
        </p:nvPicPr>
        <p:blipFill>
          <a:blip r:embed="rId4" cstate="print"/>
          <a:srcRect/>
          <a:stretch>
            <a:fillRect/>
          </a:stretch>
        </p:blipFill>
        <p:spPr bwMode="auto">
          <a:xfrm>
            <a:off x="1140296" y="2420888"/>
            <a:ext cx="6096000" cy="3609976"/>
          </a:xfrm>
          <a:prstGeom prst="rect">
            <a:avLst/>
          </a:prstGeom>
          <a:noFill/>
          <a:scene3d>
            <a:camera prst="perspectiveHeroicExtremeLeftFacing">
              <a:rot lat="21371265" lon="623825" rev="21536713"/>
            </a:camera>
            <a:lightRig rig="threePt" dir="t"/>
          </a:scene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Office </a:t>
            </a:r>
            <a:r>
              <a:rPr lang="fr-BE" dirty="0" err="1" smtClean="0">
                <a:solidFill>
                  <a:schemeClr val="accent1">
                    <a:lumMod val="75000"/>
                  </a:schemeClr>
                </a:solidFill>
              </a:rPr>
              <a:t>Integration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MS Project integration</a:t>
            </a:r>
          </a:p>
        </p:txBody>
      </p:sp>
      <p:pic>
        <p:nvPicPr>
          <p:cNvPr id="75778" name="Picture 2" descr="http://blogs.msdn.com/blogfiles/bharry/WindowsLiveWriter/TFS2010WorkItemTracking_9DBE/image_8.png"/>
          <p:cNvPicPr>
            <a:picLocks noChangeAspect="1" noChangeArrowheads="1"/>
          </p:cNvPicPr>
          <p:nvPr/>
        </p:nvPicPr>
        <p:blipFill>
          <a:blip r:embed="rId4" cstate="print"/>
          <a:srcRect/>
          <a:stretch>
            <a:fillRect/>
          </a:stretch>
        </p:blipFill>
        <p:spPr bwMode="auto">
          <a:xfrm>
            <a:off x="1356320" y="2380505"/>
            <a:ext cx="5447928" cy="4000823"/>
          </a:xfrm>
          <a:prstGeom prst="rect">
            <a:avLst/>
          </a:prstGeom>
          <a:noFill/>
          <a:scene3d>
            <a:camera prst="perspectiveHeroicExtremeLeftFacing">
              <a:rot lat="367928" lon="560493" rev="21535437"/>
            </a:camera>
            <a:lightRig rig="threePt" dir="t"/>
          </a:scene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Office </a:t>
            </a:r>
            <a:r>
              <a:rPr lang="fr-BE" dirty="0" err="1" smtClean="0">
                <a:solidFill>
                  <a:schemeClr val="accent1">
                    <a:lumMod val="75000"/>
                  </a:schemeClr>
                </a:solidFill>
              </a:rPr>
              <a:t>Integration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Advanced integration with Project Server</a:t>
            </a:r>
          </a:p>
        </p:txBody>
      </p:sp>
      <p:pic>
        <p:nvPicPr>
          <p:cNvPr id="77826" name="Picture 2" descr="clip_image002"/>
          <p:cNvPicPr>
            <a:picLocks noChangeAspect="1" noChangeArrowheads="1"/>
          </p:cNvPicPr>
          <p:nvPr/>
        </p:nvPicPr>
        <p:blipFill>
          <a:blip r:embed="rId4" cstate="print"/>
          <a:srcRect/>
          <a:stretch>
            <a:fillRect/>
          </a:stretch>
        </p:blipFill>
        <p:spPr bwMode="auto">
          <a:xfrm>
            <a:off x="1403648" y="2708920"/>
            <a:ext cx="5760640" cy="3667489"/>
          </a:xfrm>
          <a:prstGeom prst="rect">
            <a:avLst/>
          </a:prstGeom>
          <a:noFill/>
          <a:scene3d>
            <a:camera prst="perspectiveHeroicExtremeLeftFacing">
              <a:rot lat="21427740" lon="1212990" rev="6744"/>
            </a:camera>
            <a:lightRig rig="threePt" dir="t"/>
          </a:scene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Office </a:t>
            </a:r>
            <a:r>
              <a:rPr lang="fr-BE" dirty="0" err="1" smtClean="0">
                <a:solidFill>
                  <a:schemeClr val="accent1">
                    <a:lumMod val="75000"/>
                  </a:schemeClr>
                </a:solidFill>
              </a:rPr>
              <a:t>Integration</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Third parties add-in – Ex.: for Outlook</a:t>
            </a:r>
          </a:p>
        </p:txBody>
      </p:sp>
      <p:pic>
        <p:nvPicPr>
          <p:cNvPr id="102402" name="Picture 2" descr="TFS Addin"/>
          <p:cNvPicPr>
            <a:picLocks noChangeAspect="1" noChangeArrowheads="1"/>
          </p:cNvPicPr>
          <p:nvPr/>
        </p:nvPicPr>
        <p:blipFill>
          <a:blip r:embed="rId4" cstate="print"/>
          <a:srcRect/>
          <a:stretch>
            <a:fillRect/>
          </a:stretch>
        </p:blipFill>
        <p:spPr bwMode="auto">
          <a:xfrm>
            <a:off x="971600" y="2362918"/>
            <a:ext cx="6286500" cy="41624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Project Portal &amp; </a:t>
            </a:r>
            <a:r>
              <a:rPr lang="fr-BE" dirty="0" err="1" smtClean="0">
                <a:solidFill>
                  <a:schemeClr val="accent1">
                    <a:lumMod val="75000"/>
                  </a:schemeClr>
                </a:solidFill>
              </a:rPr>
              <a:t>Reporting</a:t>
            </a:r>
            <a:endParaRPr lang="fr-BE" dirty="0">
              <a:solidFill>
                <a:schemeClr val="accent1">
                  <a:lumMod val="75000"/>
                </a:schemeClr>
              </a:solidFill>
            </a:endParaRPr>
          </a:p>
        </p:txBody>
      </p:sp>
      <p:sp>
        <p:nvSpPr>
          <p:cNvPr id="4" name="Content Placeholder 2"/>
          <p:cNvSpPr>
            <a:spLocks noGrp="1"/>
          </p:cNvSpPr>
          <p:nvPr>
            <p:ph idx="1"/>
          </p:nvPr>
        </p:nvSpPr>
        <p:spPr>
          <a:xfrm>
            <a:off x="457200" y="1600200"/>
            <a:ext cx="8363272" cy="4925144"/>
          </a:xfrm>
        </p:spPr>
        <p:txBody>
          <a:bodyPr>
            <a:normAutofit/>
          </a:bodyPr>
          <a:lstStyle/>
          <a:p>
            <a:r>
              <a:rPr lang="en-US" i="1" dirty="0" smtClean="0"/>
              <a:t>One </a:t>
            </a:r>
            <a:r>
              <a:rPr lang="en-US" i="1" dirty="0" err="1" smtClean="0"/>
              <a:t>Sharepoint</a:t>
            </a:r>
            <a:r>
              <a:rPr lang="en-US" i="1" dirty="0" smtClean="0"/>
              <a:t> Portal dedicated per project</a:t>
            </a:r>
          </a:p>
          <a:p>
            <a:r>
              <a:rPr lang="en-US" i="1" dirty="0" smtClean="0"/>
              <a:t>Central point of communication</a:t>
            </a:r>
          </a:p>
          <a:p>
            <a:r>
              <a:rPr lang="en-US" i="1" dirty="0" smtClean="0"/>
              <a:t>Are available through the portal</a:t>
            </a:r>
          </a:p>
          <a:p>
            <a:pPr lvl="1"/>
            <a:r>
              <a:rPr lang="en-US" i="1" dirty="0" smtClean="0"/>
              <a:t>The reports issued from the SQL Server Reporting Service (BI).</a:t>
            </a:r>
          </a:p>
          <a:p>
            <a:pPr lvl="1"/>
            <a:r>
              <a:rPr lang="en-US" i="1" dirty="0" smtClean="0"/>
              <a:t>The project’s documents stored in the windows </a:t>
            </a:r>
            <a:r>
              <a:rPr lang="en-US" i="1" dirty="0" err="1" smtClean="0"/>
              <a:t>sharepoint</a:t>
            </a:r>
            <a:r>
              <a:rPr lang="en-US" i="1" dirty="0" smtClean="0"/>
              <a:t> service’s document repository.</a:t>
            </a:r>
          </a:p>
          <a:p>
            <a:pPr lvl="1"/>
            <a:r>
              <a:rPr lang="en-US" i="1" dirty="0" smtClean="0"/>
              <a:t>The Work items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Agenda</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What is Team Foundation Server</a:t>
            </a:r>
          </a:p>
          <a:p>
            <a:r>
              <a:rPr lang="en-US" i="1" dirty="0" smtClean="0">
                <a:solidFill>
                  <a:schemeClr val="tx1">
                    <a:lumMod val="85000"/>
                    <a:lumOff val="15000"/>
                  </a:schemeClr>
                </a:solidFill>
              </a:rPr>
              <a:t>What is in Team Foundation Server</a:t>
            </a:r>
          </a:p>
          <a:p>
            <a:pPr lvl="1"/>
            <a:r>
              <a:rPr lang="en-US" i="1" dirty="0" smtClean="0">
                <a:solidFill>
                  <a:schemeClr val="tx1">
                    <a:lumMod val="85000"/>
                    <a:lumOff val="15000"/>
                  </a:schemeClr>
                </a:solidFill>
              </a:rPr>
              <a:t>Process Templates </a:t>
            </a:r>
          </a:p>
          <a:p>
            <a:pPr lvl="1"/>
            <a:r>
              <a:rPr lang="en-US" i="1" dirty="0" smtClean="0">
                <a:solidFill>
                  <a:schemeClr val="tx1">
                    <a:lumMod val="85000"/>
                    <a:lumOff val="15000"/>
                  </a:schemeClr>
                </a:solidFill>
              </a:rPr>
              <a:t>Work Items</a:t>
            </a:r>
          </a:p>
          <a:p>
            <a:pPr lvl="1"/>
            <a:r>
              <a:rPr lang="en-US" i="1" dirty="0" smtClean="0">
                <a:solidFill>
                  <a:schemeClr val="tx1">
                    <a:lumMod val="85000"/>
                    <a:lumOff val="15000"/>
                  </a:schemeClr>
                </a:solidFill>
              </a:rPr>
              <a:t>Source Control</a:t>
            </a:r>
          </a:p>
          <a:p>
            <a:pPr lvl="1"/>
            <a:r>
              <a:rPr lang="en-US" i="1" dirty="0" smtClean="0">
                <a:solidFill>
                  <a:schemeClr val="tx1">
                    <a:lumMod val="85000"/>
                    <a:lumOff val="15000"/>
                  </a:schemeClr>
                </a:solidFill>
              </a:rPr>
              <a:t>Build Automation</a:t>
            </a:r>
          </a:p>
          <a:p>
            <a:pPr lvl="1"/>
            <a:r>
              <a:rPr lang="en-US" i="1" dirty="0" smtClean="0">
                <a:solidFill>
                  <a:schemeClr val="tx1">
                    <a:lumMod val="85000"/>
                    <a:lumOff val="15000"/>
                  </a:schemeClr>
                </a:solidFill>
              </a:rPr>
              <a:t>Office Integration</a:t>
            </a:r>
          </a:p>
          <a:p>
            <a:pPr lvl="1"/>
            <a:r>
              <a:rPr lang="en-US" i="1" dirty="0" smtClean="0">
                <a:solidFill>
                  <a:schemeClr val="tx1">
                    <a:lumMod val="85000"/>
                    <a:lumOff val="15000"/>
                  </a:schemeClr>
                </a:solidFill>
              </a:rPr>
              <a:t>Project Portal and Reporting</a:t>
            </a:r>
          </a:p>
          <a:p>
            <a:r>
              <a:rPr lang="en-US" i="1" dirty="0" smtClean="0">
                <a:solidFill>
                  <a:schemeClr val="tx1">
                    <a:lumMod val="85000"/>
                    <a:lumOff val="15000"/>
                  </a:schemeClr>
                </a:solidFill>
              </a:rPr>
              <a:t>Team Foundation Server Topology</a:t>
            </a:r>
            <a:endParaRPr lang="en-US"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363272" cy="4925144"/>
          </a:xfrm>
        </p:spPr>
        <p:txBody>
          <a:bodyPr>
            <a:normAutofit/>
          </a:bodyPr>
          <a:lstStyle/>
          <a:p>
            <a:r>
              <a:rPr lang="en-US" i="1" dirty="0" smtClean="0"/>
              <a:t>Project Portal</a:t>
            </a:r>
          </a:p>
        </p:txBody>
      </p:sp>
      <p:sp>
        <p:nvSpPr>
          <p:cNvPr id="2" name="Title 1"/>
          <p:cNvSpPr>
            <a:spLocks noGrp="1"/>
          </p:cNvSpPr>
          <p:nvPr>
            <p:ph type="title"/>
          </p:nvPr>
        </p:nvSpPr>
        <p:spPr/>
        <p:txBody>
          <a:bodyPr/>
          <a:lstStyle/>
          <a:p>
            <a:r>
              <a:rPr lang="fr-BE" dirty="0" smtClean="0">
                <a:solidFill>
                  <a:schemeClr val="accent1">
                    <a:lumMod val="75000"/>
                  </a:schemeClr>
                </a:solidFill>
              </a:rPr>
              <a:t>Project Portal &amp; </a:t>
            </a:r>
            <a:r>
              <a:rPr lang="fr-BE" dirty="0" err="1" smtClean="0">
                <a:solidFill>
                  <a:schemeClr val="accent1">
                    <a:lumMod val="75000"/>
                  </a:schemeClr>
                </a:solidFill>
              </a:rPr>
              <a:t>Reporting</a:t>
            </a:r>
            <a:endParaRPr lang="fr-BE" dirty="0">
              <a:solidFill>
                <a:schemeClr val="accent1">
                  <a:lumMod val="75000"/>
                </a:schemeClr>
              </a:solidFill>
            </a:endParaRPr>
          </a:p>
        </p:txBody>
      </p:sp>
      <p:pic>
        <p:nvPicPr>
          <p:cNvPr id="47109" name="Picture 5"/>
          <p:cNvPicPr>
            <a:picLocks noChangeAspect="1" noChangeArrowheads="1"/>
          </p:cNvPicPr>
          <p:nvPr/>
        </p:nvPicPr>
        <p:blipFill>
          <a:blip r:embed="rId4" cstate="print"/>
          <a:srcRect/>
          <a:stretch>
            <a:fillRect/>
          </a:stretch>
        </p:blipFill>
        <p:spPr bwMode="auto">
          <a:xfrm>
            <a:off x="899592" y="2348433"/>
            <a:ext cx="7143973" cy="4248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0"/>
            <a:ext cx="8363272" cy="4925144"/>
          </a:xfrm>
        </p:spPr>
        <p:txBody>
          <a:bodyPr>
            <a:normAutofit/>
          </a:bodyPr>
          <a:lstStyle/>
          <a:p>
            <a:r>
              <a:rPr lang="en-US" i="1" dirty="0" smtClean="0"/>
              <a:t>Work Items through Project Portal</a:t>
            </a:r>
          </a:p>
        </p:txBody>
      </p:sp>
      <p:sp>
        <p:nvSpPr>
          <p:cNvPr id="2" name="Title 1"/>
          <p:cNvSpPr>
            <a:spLocks noGrp="1"/>
          </p:cNvSpPr>
          <p:nvPr>
            <p:ph type="title"/>
          </p:nvPr>
        </p:nvSpPr>
        <p:spPr/>
        <p:txBody>
          <a:bodyPr/>
          <a:lstStyle/>
          <a:p>
            <a:r>
              <a:rPr lang="fr-BE" dirty="0" smtClean="0">
                <a:solidFill>
                  <a:schemeClr val="accent1">
                    <a:lumMod val="75000"/>
                  </a:schemeClr>
                </a:solidFill>
              </a:rPr>
              <a:t>Project Portal &amp; </a:t>
            </a:r>
            <a:r>
              <a:rPr lang="fr-BE" dirty="0" err="1" smtClean="0">
                <a:solidFill>
                  <a:schemeClr val="accent1">
                    <a:lumMod val="75000"/>
                  </a:schemeClr>
                </a:solidFill>
              </a:rPr>
              <a:t>Reporting</a:t>
            </a:r>
            <a:endParaRPr lang="fr-BE" dirty="0">
              <a:solidFill>
                <a:schemeClr val="accent1">
                  <a:lumMod val="75000"/>
                </a:schemeClr>
              </a:solidFill>
            </a:endParaRPr>
          </a:p>
        </p:txBody>
      </p:sp>
      <p:pic>
        <p:nvPicPr>
          <p:cNvPr id="47117" name="Picture 13" descr="http://www.codeguru.com/dbfiles/get_image.php?id=18481&amp;lbl=PART_1,_FIGURE_3_-_WEB_ACCESS_PNG&amp;ds=20110207"/>
          <p:cNvPicPr>
            <a:picLocks noChangeAspect="1" noChangeArrowheads="1"/>
          </p:cNvPicPr>
          <p:nvPr/>
        </p:nvPicPr>
        <p:blipFill>
          <a:blip r:embed="rId4" cstate="print"/>
          <a:srcRect/>
          <a:stretch>
            <a:fillRect/>
          </a:stretch>
        </p:blipFill>
        <p:spPr bwMode="auto">
          <a:xfrm>
            <a:off x="1475656" y="3645024"/>
            <a:ext cx="5158448" cy="3212976"/>
          </a:xfrm>
          <a:prstGeom prst="rect">
            <a:avLst/>
          </a:prstGeom>
          <a:noFill/>
        </p:spPr>
      </p:pic>
      <p:pic>
        <p:nvPicPr>
          <p:cNvPr id="47119" name="Picture 15" descr="Team Web Access Web page"/>
          <p:cNvPicPr>
            <a:picLocks noChangeAspect="1" noChangeArrowheads="1"/>
          </p:cNvPicPr>
          <p:nvPr/>
        </p:nvPicPr>
        <p:blipFill>
          <a:blip r:embed="rId5" cstate="print"/>
          <a:srcRect/>
          <a:stretch>
            <a:fillRect/>
          </a:stretch>
        </p:blipFill>
        <p:spPr bwMode="auto">
          <a:xfrm>
            <a:off x="5220072" y="2348880"/>
            <a:ext cx="3580297" cy="3338290"/>
          </a:xfrm>
          <a:prstGeom prst="rect">
            <a:avLst/>
          </a:prstGeom>
          <a:noFill/>
          <a:ln>
            <a:solidFill>
              <a:schemeClr val="accent1"/>
            </a:solidFill>
          </a:ln>
          <a:scene3d>
            <a:camera prst="perspectiveContrastingLeftFacing"/>
            <a:lightRig rig="threePt" dir="t"/>
          </a:scene3d>
          <a:sp3d>
            <a:bevelT/>
          </a:sp3d>
        </p:spPr>
      </p:pic>
      <p:pic>
        <p:nvPicPr>
          <p:cNvPr id="47122" name="Picture 18"/>
          <p:cNvPicPr>
            <a:picLocks noChangeAspect="1" noChangeArrowheads="1"/>
          </p:cNvPicPr>
          <p:nvPr/>
        </p:nvPicPr>
        <p:blipFill>
          <a:blip r:embed="rId6" cstate="print"/>
          <a:srcRect/>
          <a:stretch>
            <a:fillRect/>
          </a:stretch>
        </p:blipFill>
        <p:spPr bwMode="auto">
          <a:xfrm>
            <a:off x="-252536" y="2636912"/>
            <a:ext cx="5144780" cy="1440160"/>
          </a:xfrm>
          <a:prstGeom prst="rect">
            <a:avLst/>
          </a:prstGeom>
          <a:noFill/>
          <a:ln w="9525">
            <a:noFill/>
            <a:miter lim="800000"/>
            <a:headEnd/>
            <a:tailEnd/>
          </a:ln>
          <a:scene3d>
            <a:camera prst="perspectiveContrastingRightFacing"/>
            <a:lightRig rig="threePt" dir="t"/>
          </a:scene3d>
          <a:sp3d>
            <a:bevelT/>
            <a:bevelB w="165100" prst="coolSlant"/>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363272" cy="4925144"/>
          </a:xfrm>
        </p:spPr>
        <p:txBody>
          <a:bodyPr>
            <a:normAutofit/>
          </a:bodyPr>
          <a:lstStyle/>
          <a:p>
            <a:r>
              <a:rPr lang="en-US" i="1" dirty="0" smtClean="0"/>
              <a:t>Support for Project Management</a:t>
            </a:r>
          </a:p>
          <a:p>
            <a:pPr lvl="1"/>
            <a:endParaRPr lang="en-US" i="1" dirty="0" smtClean="0"/>
          </a:p>
          <a:p>
            <a:endParaRPr lang="en-US" i="1" dirty="0" smtClean="0"/>
          </a:p>
          <a:p>
            <a:endParaRPr lang="en-US" i="1" dirty="0" smtClean="0"/>
          </a:p>
        </p:txBody>
      </p:sp>
      <p:sp>
        <p:nvSpPr>
          <p:cNvPr id="2" name="Title 1"/>
          <p:cNvSpPr>
            <a:spLocks noGrp="1"/>
          </p:cNvSpPr>
          <p:nvPr>
            <p:ph type="title"/>
          </p:nvPr>
        </p:nvSpPr>
        <p:spPr/>
        <p:txBody>
          <a:bodyPr/>
          <a:lstStyle/>
          <a:p>
            <a:r>
              <a:rPr lang="fr-BE" dirty="0" smtClean="0">
                <a:solidFill>
                  <a:schemeClr val="accent1">
                    <a:lumMod val="75000"/>
                  </a:schemeClr>
                </a:solidFill>
              </a:rPr>
              <a:t>Project Portal &amp; </a:t>
            </a:r>
            <a:r>
              <a:rPr lang="fr-BE" dirty="0" err="1" smtClean="0">
                <a:solidFill>
                  <a:schemeClr val="accent1">
                    <a:lumMod val="75000"/>
                  </a:schemeClr>
                </a:solidFill>
              </a:rPr>
              <a:t>Reporting</a:t>
            </a:r>
            <a:endParaRPr lang="fr-BE" dirty="0">
              <a:solidFill>
                <a:schemeClr val="accent1">
                  <a:lumMod val="75000"/>
                </a:schemeClr>
              </a:solidFill>
            </a:endParaRPr>
          </a:p>
        </p:txBody>
      </p:sp>
      <p:pic>
        <p:nvPicPr>
          <p:cNvPr id="79874" name="Picture 2" descr="http://www.microsoft.com/visualstudio/_base_v1/images/screenshots/tfs/TFS_ProjectManagement_lrg.png"/>
          <p:cNvPicPr>
            <a:picLocks noChangeAspect="1" noChangeArrowheads="1"/>
          </p:cNvPicPr>
          <p:nvPr/>
        </p:nvPicPr>
        <p:blipFill>
          <a:blip r:embed="rId4" cstate="print"/>
          <a:srcRect/>
          <a:stretch>
            <a:fillRect/>
          </a:stretch>
        </p:blipFill>
        <p:spPr bwMode="auto">
          <a:xfrm>
            <a:off x="899592" y="2204864"/>
            <a:ext cx="5791200" cy="44005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Team </a:t>
            </a:r>
            <a:r>
              <a:rPr lang="fr-BE" dirty="0" err="1" smtClean="0">
                <a:solidFill>
                  <a:schemeClr val="accent1">
                    <a:lumMod val="75000"/>
                  </a:schemeClr>
                </a:solidFill>
              </a:rPr>
              <a:t>Foundation</a:t>
            </a:r>
            <a:r>
              <a:rPr lang="fr-BE" dirty="0" smtClean="0">
                <a:solidFill>
                  <a:schemeClr val="accent1">
                    <a:lumMod val="75000"/>
                  </a:schemeClr>
                </a:solidFill>
              </a:rPr>
              <a:t> Server </a:t>
            </a:r>
            <a:r>
              <a:rPr lang="fr-BE" dirty="0" err="1" smtClean="0">
                <a:solidFill>
                  <a:schemeClr val="accent1">
                    <a:lumMod val="75000"/>
                  </a:schemeClr>
                </a:solidFill>
              </a:rPr>
              <a:t>Topology</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Team Foundation Model</a:t>
            </a:r>
          </a:p>
          <a:p>
            <a:endParaRPr lang="en-US" i="1" dirty="0"/>
          </a:p>
          <a:p>
            <a:endParaRPr lang="en-US" i="1" dirty="0" smtClean="0"/>
          </a:p>
          <a:p>
            <a:endParaRPr lang="en-US" i="1" dirty="0" smtClean="0"/>
          </a:p>
        </p:txBody>
      </p:sp>
      <p:pic>
        <p:nvPicPr>
          <p:cNvPr id="86018" name="Picture 2" descr="Object Models for Team Foundation"/>
          <p:cNvPicPr>
            <a:picLocks noChangeAspect="1" noChangeArrowheads="1"/>
          </p:cNvPicPr>
          <p:nvPr/>
        </p:nvPicPr>
        <p:blipFill>
          <a:blip r:embed="rId4" cstate="print"/>
          <a:srcRect/>
          <a:stretch>
            <a:fillRect/>
          </a:stretch>
        </p:blipFill>
        <p:spPr bwMode="auto">
          <a:xfrm>
            <a:off x="971600" y="2276872"/>
            <a:ext cx="5448300" cy="2667000"/>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Team </a:t>
            </a:r>
            <a:r>
              <a:rPr lang="fr-BE" dirty="0" err="1" smtClean="0">
                <a:solidFill>
                  <a:schemeClr val="accent1">
                    <a:lumMod val="75000"/>
                  </a:schemeClr>
                </a:solidFill>
              </a:rPr>
              <a:t>Foundation</a:t>
            </a:r>
            <a:r>
              <a:rPr lang="fr-BE" dirty="0" smtClean="0">
                <a:solidFill>
                  <a:schemeClr val="accent1">
                    <a:lumMod val="75000"/>
                  </a:schemeClr>
                </a:solidFill>
              </a:rPr>
              <a:t> Server </a:t>
            </a:r>
            <a:r>
              <a:rPr lang="fr-BE" dirty="0" err="1" smtClean="0">
                <a:solidFill>
                  <a:schemeClr val="accent1">
                    <a:lumMod val="75000"/>
                  </a:schemeClr>
                </a:solidFill>
              </a:rPr>
              <a:t>Topology</a:t>
            </a:r>
            <a:endParaRPr lang="fr-BE" dirty="0">
              <a:solidFill>
                <a:schemeClr val="accent1">
                  <a:lumMod val="75000"/>
                </a:schemeClr>
              </a:solidFill>
            </a:endParaRPr>
          </a:p>
        </p:txBody>
      </p:sp>
      <p:sp>
        <p:nvSpPr>
          <p:cNvPr id="3" name="Content Placeholder 2"/>
          <p:cNvSpPr>
            <a:spLocks noGrp="1"/>
          </p:cNvSpPr>
          <p:nvPr>
            <p:ph idx="1"/>
          </p:nvPr>
        </p:nvSpPr>
        <p:spPr>
          <a:xfrm>
            <a:off x="4860032" y="1628800"/>
            <a:ext cx="3816424" cy="1584176"/>
          </a:xfrm>
        </p:spPr>
        <p:txBody>
          <a:bodyPr>
            <a:normAutofit/>
          </a:bodyPr>
          <a:lstStyle/>
          <a:p>
            <a:r>
              <a:rPr lang="en-US" i="1" dirty="0" smtClean="0"/>
              <a:t>Advanced Topology</a:t>
            </a:r>
          </a:p>
        </p:txBody>
      </p:sp>
      <p:sp>
        <p:nvSpPr>
          <p:cNvPr id="7" name="Content Placeholder 2"/>
          <p:cNvSpPr txBox="1">
            <a:spLocks/>
          </p:cNvSpPr>
          <p:nvPr/>
        </p:nvSpPr>
        <p:spPr>
          <a:xfrm>
            <a:off x="467544" y="1608584"/>
            <a:ext cx="4106416" cy="13883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BasicTopology</a:t>
            </a:r>
            <a:endParaRPr kumimoji="0" lang="en-US" sz="3200" b="0" i="1"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8076" name="Picture 12" descr="Simple Server Topology"/>
          <p:cNvPicPr>
            <a:picLocks noChangeAspect="1" noChangeArrowheads="1"/>
          </p:cNvPicPr>
          <p:nvPr/>
        </p:nvPicPr>
        <p:blipFill>
          <a:blip r:embed="rId4" cstate="print"/>
          <a:srcRect/>
          <a:stretch>
            <a:fillRect/>
          </a:stretch>
        </p:blipFill>
        <p:spPr bwMode="auto">
          <a:xfrm>
            <a:off x="755576" y="2348880"/>
            <a:ext cx="3514725" cy="1400175"/>
          </a:xfrm>
          <a:prstGeom prst="rect">
            <a:avLst/>
          </a:prstGeom>
          <a:noFill/>
          <a:ln>
            <a:solidFill>
              <a:schemeClr val="accent4"/>
            </a:solidFill>
          </a:ln>
        </p:spPr>
      </p:pic>
      <p:pic>
        <p:nvPicPr>
          <p:cNvPr id="12" name="Picture 4" descr="Complex Server Topology"/>
          <p:cNvPicPr>
            <a:picLocks noChangeAspect="1" noChangeArrowheads="1"/>
          </p:cNvPicPr>
          <p:nvPr/>
        </p:nvPicPr>
        <p:blipFill>
          <a:blip r:embed="rId5" cstate="print"/>
          <a:srcRect/>
          <a:stretch>
            <a:fillRect/>
          </a:stretch>
        </p:blipFill>
        <p:spPr bwMode="auto">
          <a:xfrm>
            <a:off x="4860032" y="2348880"/>
            <a:ext cx="4133850" cy="3752851"/>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Team </a:t>
            </a:r>
            <a:r>
              <a:rPr lang="fr-BE" dirty="0" err="1" smtClean="0">
                <a:solidFill>
                  <a:schemeClr val="accent1">
                    <a:lumMod val="75000"/>
                  </a:schemeClr>
                </a:solidFill>
              </a:rPr>
              <a:t>Foundation</a:t>
            </a:r>
            <a:r>
              <a:rPr lang="fr-BE" dirty="0" smtClean="0">
                <a:solidFill>
                  <a:schemeClr val="accent1">
                    <a:lumMod val="75000"/>
                  </a:schemeClr>
                </a:solidFill>
              </a:rPr>
              <a:t> Server </a:t>
            </a:r>
            <a:r>
              <a:rPr lang="fr-BE" dirty="0" err="1" smtClean="0">
                <a:solidFill>
                  <a:schemeClr val="accent1">
                    <a:lumMod val="75000"/>
                  </a:schemeClr>
                </a:solidFill>
              </a:rPr>
              <a:t>Topology</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i="1" dirty="0" smtClean="0"/>
              <a:t>Single Build machine system</a:t>
            </a:r>
          </a:p>
          <a:p>
            <a:endParaRPr lang="en-US" i="1" dirty="0"/>
          </a:p>
          <a:p>
            <a:endParaRPr lang="en-US" i="1" dirty="0" smtClean="0"/>
          </a:p>
          <a:p>
            <a:endParaRPr lang="en-US" i="1" dirty="0" smtClean="0"/>
          </a:p>
          <a:p>
            <a:r>
              <a:rPr lang="en-US" i="1" dirty="0" smtClean="0"/>
              <a:t>Multiple Build machine system</a:t>
            </a:r>
          </a:p>
        </p:txBody>
      </p:sp>
      <p:pic>
        <p:nvPicPr>
          <p:cNvPr id="51202" name="Picture 2" descr="A single-machine system (stand-alone)"/>
          <p:cNvPicPr>
            <a:picLocks noChangeAspect="1" noChangeArrowheads="1"/>
          </p:cNvPicPr>
          <p:nvPr/>
        </p:nvPicPr>
        <p:blipFill>
          <a:blip r:embed="rId4" cstate="print"/>
          <a:srcRect/>
          <a:stretch>
            <a:fillRect/>
          </a:stretch>
        </p:blipFill>
        <p:spPr bwMode="auto">
          <a:xfrm>
            <a:off x="899592" y="2204864"/>
            <a:ext cx="3250895" cy="1719830"/>
          </a:xfrm>
          <a:prstGeom prst="rect">
            <a:avLst/>
          </a:prstGeom>
          <a:noFill/>
          <a:ln>
            <a:solidFill>
              <a:schemeClr val="accent4"/>
            </a:solidFill>
          </a:ln>
        </p:spPr>
      </p:pic>
      <p:pic>
        <p:nvPicPr>
          <p:cNvPr id="51204" name="Picture 4" descr="A multiple-machine system"/>
          <p:cNvPicPr>
            <a:picLocks noChangeAspect="1" noChangeArrowheads="1"/>
          </p:cNvPicPr>
          <p:nvPr/>
        </p:nvPicPr>
        <p:blipFill>
          <a:blip r:embed="rId5" cstate="print"/>
          <a:srcRect/>
          <a:stretch>
            <a:fillRect/>
          </a:stretch>
        </p:blipFill>
        <p:spPr bwMode="auto">
          <a:xfrm>
            <a:off x="899591" y="4561311"/>
            <a:ext cx="3888433" cy="1987698"/>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Team </a:t>
            </a:r>
            <a:r>
              <a:rPr lang="fr-BE" dirty="0" err="1" smtClean="0">
                <a:solidFill>
                  <a:schemeClr val="accent1">
                    <a:lumMod val="75000"/>
                  </a:schemeClr>
                </a:solidFill>
              </a:rPr>
              <a:t>Foundation</a:t>
            </a:r>
            <a:r>
              <a:rPr lang="fr-BE" dirty="0" smtClean="0">
                <a:solidFill>
                  <a:schemeClr val="accent1">
                    <a:lumMod val="75000"/>
                  </a:schemeClr>
                </a:solidFill>
              </a:rPr>
              <a:t> Server </a:t>
            </a:r>
            <a:r>
              <a:rPr lang="fr-BE" dirty="0" err="1" smtClean="0">
                <a:solidFill>
                  <a:schemeClr val="accent1">
                    <a:lumMod val="75000"/>
                  </a:schemeClr>
                </a:solidFill>
              </a:rPr>
              <a:t>Topology</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686800" cy="4925144"/>
          </a:xfrm>
        </p:spPr>
        <p:txBody>
          <a:bodyPr>
            <a:normAutofit/>
          </a:bodyPr>
          <a:lstStyle/>
          <a:p>
            <a:r>
              <a:rPr lang="en-US" i="1" dirty="0" smtClean="0"/>
              <a:t>Multiple Build machine and controllers system</a:t>
            </a:r>
          </a:p>
          <a:p>
            <a:endParaRPr lang="en-US" i="1" dirty="0"/>
          </a:p>
          <a:p>
            <a:endParaRPr lang="en-US" i="1" dirty="0" smtClean="0"/>
          </a:p>
          <a:p>
            <a:endParaRPr lang="en-US" i="1" dirty="0" smtClean="0"/>
          </a:p>
          <a:p>
            <a:endParaRPr lang="en-US" i="1" dirty="0" smtClean="0"/>
          </a:p>
        </p:txBody>
      </p:sp>
      <p:pic>
        <p:nvPicPr>
          <p:cNvPr id="83970" name="Picture 2" descr="Multiple-machine system with multiple controllers"/>
          <p:cNvPicPr>
            <a:picLocks noChangeAspect="1" noChangeArrowheads="1"/>
          </p:cNvPicPr>
          <p:nvPr/>
        </p:nvPicPr>
        <p:blipFill>
          <a:blip r:embed="rId4" cstate="print"/>
          <a:srcRect/>
          <a:stretch>
            <a:fillRect/>
          </a:stretch>
        </p:blipFill>
        <p:spPr bwMode="auto">
          <a:xfrm>
            <a:off x="899592" y="2276872"/>
            <a:ext cx="5857875" cy="4191001"/>
          </a:xfrm>
          <a:prstGeom prst="rect">
            <a:avLst/>
          </a:prstGeom>
          <a:noFill/>
          <a:ln>
            <a:solidFill>
              <a:schemeClr val="accent4"/>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chemeClr val="accent1">
                    <a:lumMod val="75000"/>
                  </a:schemeClr>
                </a:solidFill>
              </a:rPr>
              <a:t>To </a:t>
            </a:r>
            <a:r>
              <a:rPr lang="fr-BE" dirty="0" err="1" smtClean="0">
                <a:solidFill>
                  <a:schemeClr val="accent1">
                    <a:lumMod val="75000"/>
                  </a:schemeClr>
                </a:solidFill>
              </a:rPr>
              <a:t>be</a:t>
            </a:r>
            <a:r>
              <a:rPr lang="fr-BE" dirty="0" smtClean="0">
                <a:solidFill>
                  <a:schemeClr val="accent1">
                    <a:lumMod val="75000"/>
                  </a:schemeClr>
                </a:solidFill>
              </a:rPr>
              <a:t> </a:t>
            </a:r>
            <a:r>
              <a:rPr lang="fr-BE" dirty="0" err="1" smtClean="0">
                <a:solidFill>
                  <a:schemeClr val="accent1">
                    <a:lumMod val="75000"/>
                  </a:schemeClr>
                </a:solidFill>
              </a:rPr>
              <a:t>continued</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291264" cy="4925144"/>
          </a:xfrm>
        </p:spPr>
        <p:txBody>
          <a:bodyPr>
            <a:normAutofit/>
          </a:bodyPr>
          <a:lstStyle/>
          <a:p>
            <a:r>
              <a:rPr lang="en-US" i="1" dirty="0" smtClean="0"/>
              <a:t>Advanced presentations on :</a:t>
            </a:r>
          </a:p>
          <a:p>
            <a:pPr lvl="1"/>
            <a:r>
              <a:rPr lang="en-US" i="1" dirty="0" smtClean="0">
                <a:solidFill>
                  <a:srgbClr val="0070C0"/>
                </a:solidFill>
              </a:rPr>
              <a:t>Project Tracking</a:t>
            </a:r>
          </a:p>
          <a:p>
            <a:pPr lvl="1"/>
            <a:endParaRPr lang="en-US" i="1" dirty="0" smtClean="0">
              <a:solidFill>
                <a:srgbClr val="0070C0"/>
              </a:solidFill>
            </a:endParaRPr>
          </a:p>
          <a:p>
            <a:pPr lvl="1"/>
            <a:r>
              <a:rPr lang="en-US" i="1" dirty="0" smtClean="0">
                <a:solidFill>
                  <a:srgbClr val="0070C0"/>
                </a:solidFill>
              </a:rPr>
              <a:t>Source Control and Build Automation</a:t>
            </a:r>
          </a:p>
          <a:p>
            <a:pPr lvl="1"/>
            <a:endParaRPr lang="en-US" i="1" dirty="0" smtClean="0">
              <a:solidFill>
                <a:srgbClr val="0070C0"/>
              </a:solidFill>
            </a:endParaRPr>
          </a:p>
          <a:p>
            <a:pPr lvl="1"/>
            <a:r>
              <a:rPr lang="en-US" i="1" dirty="0" smtClean="0">
                <a:solidFill>
                  <a:srgbClr val="0070C0"/>
                </a:solidFill>
              </a:rPr>
              <a:t>Testing and Lab Management</a:t>
            </a:r>
            <a:endParaRPr lang="en-US" i="1" dirty="0" smtClean="0"/>
          </a:p>
          <a:p>
            <a:endParaRPr lang="en-US"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What</a:t>
            </a:r>
            <a:r>
              <a:rPr lang="fr-BE" dirty="0" smtClean="0">
                <a:solidFill>
                  <a:schemeClr val="accent1">
                    <a:lumMod val="75000"/>
                  </a:schemeClr>
                </a:solidFill>
              </a:rPr>
              <a:t> </a:t>
            </a:r>
            <a:r>
              <a:rPr lang="fr-BE" dirty="0" err="1" smtClean="0">
                <a:solidFill>
                  <a:schemeClr val="accent1">
                    <a:lumMod val="75000"/>
                  </a:schemeClr>
                </a:solidFill>
              </a:rPr>
              <a:t>is</a:t>
            </a:r>
            <a:r>
              <a:rPr lang="fr-BE" dirty="0" smtClean="0">
                <a:solidFill>
                  <a:schemeClr val="accent1">
                    <a:lumMod val="75000"/>
                  </a:schemeClr>
                </a:solidFill>
              </a:rPr>
              <a:t> Team </a:t>
            </a:r>
            <a:r>
              <a:rPr lang="fr-BE" dirty="0" err="1" smtClean="0">
                <a:solidFill>
                  <a:schemeClr val="accent1">
                    <a:lumMod val="75000"/>
                  </a:schemeClr>
                </a:solidFill>
              </a:rPr>
              <a:t>Foundation</a:t>
            </a:r>
            <a:r>
              <a:rPr lang="fr-BE" dirty="0" smtClean="0">
                <a:solidFill>
                  <a:schemeClr val="accent1">
                    <a:lumMod val="75000"/>
                  </a:schemeClr>
                </a:solidFill>
              </a:rPr>
              <a:t> Server</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435280" cy="5069160"/>
          </a:xfrm>
        </p:spPr>
        <p:txBody>
          <a:bodyPr>
            <a:normAutofit/>
          </a:bodyPr>
          <a:lstStyle/>
          <a:p>
            <a:r>
              <a:rPr lang="en-US" i="1" dirty="0" smtClean="0">
                <a:solidFill>
                  <a:schemeClr val="tx1">
                    <a:lumMod val="85000"/>
                    <a:lumOff val="15000"/>
                  </a:schemeClr>
                </a:solidFill>
              </a:rPr>
              <a:t>Team Foundation Server is a Microsoft product </a:t>
            </a:r>
          </a:p>
          <a:p>
            <a:endParaRPr lang="en-US" i="1" dirty="0">
              <a:solidFill>
                <a:schemeClr val="tx1">
                  <a:lumMod val="85000"/>
                  <a:lumOff val="15000"/>
                </a:schemeClr>
              </a:solidFill>
            </a:endParaRPr>
          </a:p>
          <a:p>
            <a:pPr lvl="1">
              <a:lnSpc>
                <a:spcPct val="110000"/>
              </a:lnSpc>
            </a:pPr>
            <a:r>
              <a:rPr lang="en-US" i="1" dirty="0" smtClean="0">
                <a:solidFill>
                  <a:schemeClr val="tx1">
                    <a:lumMod val="85000"/>
                    <a:lumOff val="15000"/>
                  </a:schemeClr>
                </a:solidFill>
              </a:rPr>
              <a:t>TFS is intended for collaborative software development projects</a:t>
            </a:r>
          </a:p>
          <a:p>
            <a:pPr lvl="1">
              <a:lnSpc>
                <a:spcPct val="110000"/>
              </a:lnSpc>
            </a:pPr>
            <a:r>
              <a:rPr lang="en-US" i="1" dirty="0" smtClean="0">
                <a:solidFill>
                  <a:schemeClr val="tx1">
                    <a:lumMod val="85000"/>
                    <a:lumOff val="15000"/>
                  </a:schemeClr>
                </a:solidFill>
              </a:rPr>
              <a:t>TFS automates and streamlines the </a:t>
            </a:r>
            <a:r>
              <a:rPr lang="en-US" i="1" dirty="0">
                <a:solidFill>
                  <a:schemeClr val="tx1">
                    <a:lumMod val="85000"/>
                    <a:lumOff val="15000"/>
                  </a:schemeClr>
                </a:solidFill>
              </a:rPr>
              <a:t>software </a:t>
            </a:r>
            <a:r>
              <a:rPr lang="en-US" i="1" dirty="0" smtClean="0">
                <a:solidFill>
                  <a:schemeClr val="tx1">
                    <a:lumMod val="85000"/>
                    <a:lumOff val="15000"/>
                  </a:schemeClr>
                </a:solidFill>
              </a:rPr>
              <a:t>delivery </a:t>
            </a:r>
            <a:r>
              <a:rPr lang="en-US" i="1" dirty="0">
                <a:solidFill>
                  <a:schemeClr val="tx1">
                    <a:lumMod val="85000"/>
                    <a:lumOff val="15000"/>
                  </a:schemeClr>
                </a:solidFill>
              </a:rPr>
              <a:t>process for all team members</a:t>
            </a:r>
            <a:r>
              <a:rPr lang="en-US" i="1" dirty="0" smtClean="0">
                <a:solidFill>
                  <a:schemeClr val="tx1">
                    <a:lumMod val="85000"/>
                    <a:lumOff val="15000"/>
                  </a:schemeClr>
                </a:solidFill>
              </a:rPr>
              <a:t>.</a:t>
            </a:r>
          </a:p>
          <a:p>
            <a:pPr lvl="1">
              <a:lnSpc>
                <a:spcPct val="110000"/>
              </a:lnSpc>
            </a:pPr>
            <a:r>
              <a:rPr lang="en-US" i="1" dirty="0" smtClean="0">
                <a:solidFill>
                  <a:schemeClr val="tx1">
                    <a:lumMod val="85000"/>
                    <a:lumOff val="15000"/>
                  </a:schemeClr>
                </a:solidFill>
              </a:rPr>
              <a:t>Best fit as back-end platform for Visual Studio Team System (</a:t>
            </a:r>
            <a:r>
              <a:rPr lang="en-US" i="1" dirty="0" err="1" smtClean="0">
                <a:solidFill>
                  <a:schemeClr val="tx1">
                    <a:lumMod val="85000"/>
                    <a:lumOff val="15000"/>
                  </a:schemeClr>
                </a:solidFill>
              </a:rPr>
              <a:t>.Net</a:t>
            </a:r>
            <a:r>
              <a:rPr lang="en-US" i="1" dirty="0" smtClean="0">
                <a:solidFill>
                  <a:schemeClr val="tx1">
                    <a:lumMod val="85000"/>
                    <a:lumOff val="15000"/>
                  </a:schemeClr>
                </a:solidFill>
              </a:rPr>
              <a:t> development IDE) </a:t>
            </a:r>
            <a:r>
              <a:rPr lang="en-US" b="1" i="1" dirty="0" smtClean="0">
                <a:solidFill>
                  <a:schemeClr val="tx1">
                    <a:lumMod val="85000"/>
                    <a:lumOff val="15000"/>
                  </a:schemeClr>
                </a:solidFill>
              </a:rPr>
              <a:t>but not only.</a:t>
            </a:r>
            <a:endParaRPr lang="en-US"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What</a:t>
            </a:r>
            <a:r>
              <a:rPr lang="fr-BE" dirty="0" smtClean="0">
                <a:solidFill>
                  <a:schemeClr val="accent1">
                    <a:lumMod val="75000"/>
                  </a:schemeClr>
                </a:solidFill>
              </a:rPr>
              <a:t> </a:t>
            </a:r>
            <a:r>
              <a:rPr lang="fr-BE" dirty="0" err="1" smtClean="0">
                <a:solidFill>
                  <a:schemeClr val="accent1">
                    <a:lumMod val="75000"/>
                  </a:schemeClr>
                </a:solidFill>
              </a:rPr>
              <a:t>is</a:t>
            </a:r>
            <a:r>
              <a:rPr lang="fr-BE" dirty="0" smtClean="0">
                <a:solidFill>
                  <a:schemeClr val="accent1">
                    <a:lumMod val="75000"/>
                  </a:schemeClr>
                </a:solidFill>
              </a:rPr>
              <a:t> in Team </a:t>
            </a:r>
            <a:r>
              <a:rPr lang="fr-BE" dirty="0" err="1" smtClean="0">
                <a:solidFill>
                  <a:schemeClr val="accent1">
                    <a:lumMod val="75000"/>
                  </a:schemeClr>
                </a:solidFill>
              </a:rPr>
              <a:t>Foundation</a:t>
            </a:r>
            <a:r>
              <a:rPr lang="fr-BE" dirty="0" smtClean="0">
                <a:solidFill>
                  <a:schemeClr val="accent1">
                    <a:lumMod val="75000"/>
                  </a:schemeClr>
                </a:solidFill>
              </a:rPr>
              <a:t> Server</a:t>
            </a:r>
            <a:endParaRPr lang="fr-BE" dirty="0"/>
          </a:p>
        </p:txBody>
      </p:sp>
      <p:pic>
        <p:nvPicPr>
          <p:cNvPr id="5122" name="Picture 2" descr="http://www.didiergeorges.com/blog/wp-content/uploads/2009/07/VS2010_thumb3_d9809c9c-5f87-431d-bcb7-02e39a308dd9.png"/>
          <p:cNvPicPr>
            <a:picLocks noChangeAspect="1" noChangeArrowheads="1"/>
          </p:cNvPicPr>
          <p:nvPr/>
        </p:nvPicPr>
        <p:blipFill>
          <a:blip r:embed="rId4" cstate="print"/>
          <a:srcRect/>
          <a:stretch>
            <a:fillRect/>
          </a:stretch>
        </p:blipFill>
        <p:spPr bwMode="auto">
          <a:xfrm>
            <a:off x="1331640" y="1700808"/>
            <a:ext cx="6667500" cy="43053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Process</a:t>
            </a:r>
            <a:r>
              <a:rPr lang="fr-BE" dirty="0" smtClean="0">
                <a:solidFill>
                  <a:schemeClr val="accent1">
                    <a:lumMod val="75000"/>
                  </a:schemeClr>
                </a:solidFill>
              </a:rPr>
              <a:t> Template</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Defines </a:t>
            </a:r>
          </a:p>
          <a:p>
            <a:pPr lvl="1"/>
            <a:r>
              <a:rPr lang="en-US" i="1" dirty="0" smtClean="0">
                <a:solidFill>
                  <a:schemeClr val="tx1">
                    <a:lumMod val="85000"/>
                    <a:lumOff val="15000"/>
                  </a:schemeClr>
                </a:solidFill>
              </a:rPr>
              <a:t>Work items </a:t>
            </a:r>
            <a:r>
              <a:rPr lang="en-US" i="1" dirty="0" smtClean="0">
                <a:solidFill>
                  <a:schemeClr val="tx1">
                    <a:lumMod val="85000"/>
                    <a:lumOff val="15000"/>
                  </a:schemeClr>
                </a:solidFill>
              </a:rPr>
              <a:t>types *</a:t>
            </a:r>
            <a:endParaRPr lang="en-US" i="1" dirty="0" smtClean="0">
              <a:solidFill>
                <a:schemeClr val="tx1">
                  <a:lumMod val="85000"/>
                  <a:lumOff val="15000"/>
                </a:schemeClr>
              </a:solidFill>
            </a:endParaRPr>
          </a:p>
          <a:p>
            <a:pPr lvl="2"/>
            <a:r>
              <a:rPr lang="en-US" i="1" dirty="0" smtClean="0">
                <a:solidFill>
                  <a:srgbClr val="0070C0"/>
                </a:solidFill>
              </a:rPr>
              <a:t>Fields,</a:t>
            </a:r>
          </a:p>
          <a:p>
            <a:pPr lvl="2"/>
            <a:r>
              <a:rPr lang="en-US" i="1" dirty="0" smtClean="0">
                <a:solidFill>
                  <a:srgbClr val="0070C0"/>
                </a:solidFill>
              </a:rPr>
              <a:t>Links, </a:t>
            </a:r>
          </a:p>
          <a:p>
            <a:pPr lvl="2"/>
            <a:r>
              <a:rPr lang="en-US" i="1" dirty="0" smtClean="0">
                <a:solidFill>
                  <a:srgbClr val="0070C0"/>
                </a:solidFill>
              </a:rPr>
              <a:t>States and </a:t>
            </a:r>
          </a:p>
          <a:p>
            <a:pPr lvl="2"/>
            <a:r>
              <a:rPr lang="en-US" i="1" dirty="0" smtClean="0">
                <a:solidFill>
                  <a:srgbClr val="0070C0"/>
                </a:solidFill>
              </a:rPr>
              <a:t>Workflows</a:t>
            </a:r>
          </a:p>
          <a:p>
            <a:pPr lvl="1"/>
            <a:r>
              <a:rPr lang="en-US" i="1" dirty="0" smtClean="0">
                <a:solidFill>
                  <a:schemeClr val="tx1">
                    <a:lumMod val="85000"/>
                    <a:lumOff val="15000"/>
                  </a:schemeClr>
                </a:solidFill>
              </a:rPr>
              <a:t>Queries on work </a:t>
            </a:r>
            <a:r>
              <a:rPr lang="en-US" i="1" dirty="0" smtClean="0">
                <a:solidFill>
                  <a:schemeClr val="tx1">
                    <a:lumMod val="85000"/>
                    <a:lumOff val="15000"/>
                  </a:schemeClr>
                </a:solidFill>
              </a:rPr>
              <a:t>items *</a:t>
            </a:r>
            <a:endParaRPr lang="en-US" i="1" dirty="0" smtClean="0">
              <a:solidFill>
                <a:schemeClr val="tx1">
                  <a:lumMod val="85000"/>
                  <a:lumOff val="15000"/>
                </a:schemeClr>
              </a:solidFill>
            </a:endParaRPr>
          </a:p>
          <a:p>
            <a:pPr lvl="1"/>
            <a:r>
              <a:rPr lang="en-US" i="1" dirty="0" smtClean="0">
                <a:solidFill>
                  <a:schemeClr val="tx1">
                    <a:lumMod val="85000"/>
                    <a:lumOff val="15000"/>
                  </a:schemeClr>
                </a:solidFill>
              </a:rPr>
              <a:t>Reports *</a:t>
            </a:r>
            <a:endParaRPr lang="en-US" i="1" dirty="0" smtClean="0">
              <a:solidFill>
                <a:schemeClr val="tx1">
                  <a:lumMod val="85000"/>
                  <a:lumOff val="15000"/>
                </a:schemeClr>
              </a:solidFill>
            </a:endParaRPr>
          </a:p>
          <a:p>
            <a:pPr lvl="1"/>
            <a:r>
              <a:rPr lang="en-US" i="1" dirty="0" smtClean="0">
                <a:solidFill>
                  <a:schemeClr val="tx1">
                    <a:lumMod val="85000"/>
                    <a:lumOff val="15000"/>
                  </a:schemeClr>
                </a:solidFill>
              </a:rPr>
              <a:t>Portal settings</a:t>
            </a:r>
          </a:p>
        </p:txBody>
      </p:sp>
      <p:sp>
        <p:nvSpPr>
          <p:cNvPr id="13" name="TextBox 12"/>
          <p:cNvSpPr txBox="1"/>
          <p:nvPr/>
        </p:nvSpPr>
        <p:spPr>
          <a:xfrm>
            <a:off x="4788024" y="2060848"/>
            <a:ext cx="4104456" cy="923330"/>
          </a:xfrm>
          <a:prstGeom prst="rect">
            <a:avLst/>
          </a:prstGeom>
          <a:noFill/>
          <a:ln>
            <a:solidFill>
              <a:schemeClr val="accent1"/>
            </a:solidFill>
            <a:prstDash val="dashDot"/>
          </a:ln>
        </p:spPr>
        <p:txBody>
          <a:bodyPr wrap="square" rtlCol="0">
            <a:spAutoFit/>
          </a:bodyPr>
          <a:lstStyle/>
          <a:p>
            <a:r>
              <a:rPr lang="en-US" i="1" dirty="0" smtClean="0">
                <a:solidFill>
                  <a:schemeClr val="tx1">
                    <a:lumMod val="85000"/>
                    <a:lumOff val="15000"/>
                  </a:schemeClr>
                </a:solidFill>
              </a:rPr>
              <a:t>Work item: Hierarchical generic artifact used to control the development and QA Processes within Team Foundation Server.</a:t>
            </a:r>
            <a:endParaRPr lang="fr-BE" dirty="0"/>
          </a:p>
        </p:txBody>
      </p:sp>
      <p:sp>
        <p:nvSpPr>
          <p:cNvPr id="5" name="TextBox 4"/>
          <p:cNvSpPr txBox="1"/>
          <p:nvPr/>
        </p:nvSpPr>
        <p:spPr>
          <a:xfrm>
            <a:off x="5796136" y="6381328"/>
            <a:ext cx="3240360" cy="369332"/>
          </a:xfrm>
          <a:prstGeom prst="rect">
            <a:avLst/>
          </a:prstGeom>
          <a:noFill/>
        </p:spPr>
        <p:txBody>
          <a:bodyPr wrap="square" rtlCol="0">
            <a:spAutoFit/>
          </a:bodyPr>
          <a:lstStyle/>
          <a:p>
            <a:r>
              <a:rPr lang="fr-BE" dirty="0" smtClean="0"/>
              <a:t>* </a:t>
            </a:r>
            <a:r>
              <a:rPr lang="fr-BE" dirty="0" smtClean="0"/>
              <a:t>More </a:t>
            </a:r>
            <a:r>
              <a:rPr lang="fr-BE" dirty="0" err="1" smtClean="0"/>
              <a:t>details</a:t>
            </a:r>
            <a:r>
              <a:rPr lang="fr-BE" dirty="0" smtClean="0"/>
              <a:t> </a:t>
            </a:r>
            <a:r>
              <a:rPr lang="fr-BE" dirty="0" smtClean="0"/>
              <a:t>on </a:t>
            </a:r>
            <a:r>
              <a:rPr lang="fr-BE" dirty="0" err="1" smtClean="0"/>
              <a:t>next</a:t>
            </a:r>
            <a:r>
              <a:rPr lang="fr-BE" dirty="0" smtClean="0"/>
              <a:t> </a:t>
            </a:r>
            <a:r>
              <a:rPr lang="fr-BE" dirty="0" err="1" smtClean="0"/>
              <a:t>slides</a:t>
            </a:r>
            <a:endParaRPr lang="fr-B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sp>
        <p:nvSpPr>
          <p:cNvPr id="3" name="Content Placeholder 2"/>
          <p:cNvSpPr>
            <a:spLocks noGrp="1"/>
          </p:cNvSpPr>
          <p:nvPr>
            <p:ph idx="1"/>
          </p:nvPr>
        </p:nvSpPr>
        <p:spPr>
          <a:xfrm>
            <a:off x="457200" y="1600200"/>
            <a:ext cx="8363272" cy="4925144"/>
          </a:xfrm>
        </p:spPr>
        <p:txBody>
          <a:bodyPr>
            <a:normAutofit/>
          </a:bodyPr>
          <a:lstStyle/>
          <a:p>
            <a:r>
              <a:rPr lang="en-US" dirty="0" smtClean="0"/>
              <a:t>Single </a:t>
            </a:r>
            <a:r>
              <a:rPr lang="en-US" dirty="0"/>
              <a:t>unit of work which needs to be </a:t>
            </a:r>
            <a:r>
              <a:rPr lang="en-US" dirty="0" smtClean="0"/>
              <a:t>completed.</a:t>
            </a:r>
          </a:p>
          <a:p>
            <a:r>
              <a:rPr lang="en-US" i="1" dirty="0" smtClean="0"/>
              <a:t>Defined by Process Templates</a:t>
            </a:r>
          </a:p>
          <a:p>
            <a:pPr lvl="1"/>
            <a:r>
              <a:rPr lang="en-US" sz="2400" i="1" dirty="0" smtClean="0"/>
              <a:t>Visual Studio Scrum 1.0</a:t>
            </a:r>
          </a:p>
          <a:p>
            <a:pPr lvl="2"/>
            <a:r>
              <a:rPr lang="en-US" sz="2000" i="1" dirty="0">
                <a:solidFill>
                  <a:srgbClr val="0070C0"/>
                </a:solidFill>
              </a:rPr>
              <a:t>Product backlog item, Bug, Task, Sprint, Impediment, Test case, Shared </a:t>
            </a:r>
            <a:r>
              <a:rPr lang="en-US" sz="2000" i="1" dirty="0" smtClean="0">
                <a:solidFill>
                  <a:srgbClr val="0070C0"/>
                </a:solidFill>
              </a:rPr>
              <a:t>step.</a:t>
            </a:r>
            <a:endParaRPr lang="en-US" sz="2000" i="1" dirty="0">
              <a:solidFill>
                <a:srgbClr val="0070C0"/>
              </a:solidFill>
            </a:endParaRPr>
          </a:p>
          <a:p>
            <a:pPr lvl="1"/>
            <a:r>
              <a:rPr lang="en-US" sz="2400" i="1" dirty="0" smtClean="0"/>
              <a:t>MSF for Agile Software Development v5.0</a:t>
            </a:r>
          </a:p>
          <a:p>
            <a:pPr lvl="2"/>
            <a:r>
              <a:rPr lang="en-US" sz="2000" i="1" dirty="0">
                <a:solidFill>
                  <a:srgbClr val="0070C0"/>
                </a:solidFill>
              </a:rPr>
              <a:t>Bug, Requirement, Quality of Service Requirement, Risk and Task.</a:t>
            </a:r>
          </a:p>
          <a:p>
            <a:pPr lvl="1"/>
            <a:r>
              <a:rPr lang="en-US" sz="2400" i="1" dirty="0" smtClean="0"/>
              <a:t>MSF for CMMI Process Improvement v5.0</a:t>
            </a:r>
          </a:p>
          <a:p>
            <a:pPr lvl="2"/>
            <a:r>
              <a:rPr lang="en-US" sz="2000" i="1" dirty="0">
                <a:solidFill>
                  <a:srgbClr val="0070C0"/>
                </a:solidFill>
              </a:rPr>
              <a:t>Bug, Requirement, Change Request, Issue, Review, Risk, Task.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pic>
        <p:nvPicPr>
          <p:cNvPr id="30722" name="Picture 2" descr="5"/>
          <p:cNvPicPr>
            <a:picLocks noChangeAspect="1" noChangeArrowheads="1"/>
          </p:cNvPicPr>
          <p:nvPr/>
        </p:nvPicPr>
        <p:blipFill>
          <a:blip r:embed="rId4" cstate="print"/>
          <a:srcRect/>
          <a:stretch>
            <a:fillRect/>
          </a:stretch>
        </p:blipFill>
        <p:spPr bwMode="auto">
          <a:xfrm>
            <a:off x="899592" y="2296074"/>
            <a:ext cx="6048672" cy="4238541"/>
          </a:xfrm>
          <a:prstGeom prst="rect">
            <a:avLst/>
          </a:prstGeom>
          <a:noFill/>
          <a:ln>
            <a:solidFill>
              <a:schemeClr val="accent1"/>
            </a:solidFill>
          </a:ln>
          <a:scene3d>
            <a:camera prst="orthographicFront"/>
            <a:lightRig rig="threePt" dir="t"/>
          </a:scene3d>
          <a:sp3d>
            <a:bevelT/>
          </a:sp3d>
        </p:spPr>
      </p:pic>
      <p:sp>
        <p:nvSpPr>
          <p:cNvPr id="7"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Types – Fields and Links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accent1">
                    <a:lumMod val="75000"/>
                  </a:schemeClr>
                </a:solidFill>
              </a:rPr>
              <a:t>Work</a:t>
            </a:r>
            <a:r>
              <a:rPr lang="fr-BE" dirty="0" smtClean="0">
                <a:solidFill>
                  <a:schemeClr val="accent1">
                    <a:lumMod val="75000"/>
                  </a:schemeClr>
                </a:solidFill>
              </a:rPr>
              <a:t> Items</a:t>
            </a:r>
            <a:endParaRPr lang="fr-BE" dirty="0">
              <a:solidFill>
                <a:schemeClr val="accent1">
                  <a:lumMod val="75000"/>
                </a:schemeClr>
              </a:solidFill>
            </a:endParaRPr>
          </a:p>
        </p:txBody>
      </p:sp>
      <p:sp>
        <p:nvSpPr>
          <p:cNvPr id="7" name="Content Placeholder 2"/>
          <p:cNvSpPr>
            <a:spLocks noGrp="1"/>
          </p:cNvSpPr>
          <p:nvPr>
            <p:ph idx="1"/>
          </p:nvPr>
        </p:nvSpPr>
        <p:spPr>
          <a:xfrm>
            <a:off x="457200" y="1600200"/>
            <a:ext cx="8363272" cy="5069160"/>
          </a:xfrm>
        </p:spPr>
        <p:txBody>
          <a:bodyPr>
            <a:normAutofit/>
          </a:bodyPr>
          <a:lstStyle/>
          <a:p>
            <a:r>
              <a:rPr lang="en-US" i="1" dirty="0" smtClean="0">
                <a:solidFill>
                  <a:schemeClr val="tx1">
                    <a:lumMod val="85000"/>
                    <a:lumOff val="15000"/>
                  </a:schemeClr>
                </a:solidFill>
              </a:rPr>
              <a:t>Links – Parent/Child – Predecessor/Successor – Affects/Affected By – Tests/Tested By – Related</a:t>
            </a:r>
          </a:p>
          <a:p>
            <a:endParaRPr lang="en-US" i="1" dirty="0" smtClean="0">
              <a:solidFill>
                <a:schemeClr val="tx1">
                  <a:lumMod val="85000"/>
                  <a:lumOff val="15000"/>
                </a:schemeClr>
              </a:solidFill>
            </a:endParaRPr>
          </a:p>
        </p:txBody>
      </p:sp>
      <p:pic>
        <p:nvPicPr>
          <p:cNvPr id="57350" name="Picture 6" descr="http://blogs.msdn.com/cfs-file.ashx/__key/CommunityServer-Blogs-Components-WeblogFiles/00-00-01-06-85-metablogapi/3107.image_5F00_782C4A47.png"/>
          <p:cNvPicPr>
            <a:picLocks noChangeAspect="1" noChangeArrowheads="1"/>
          </p:cNvPicPr>
          <p:nvPr/>
        </p:nvPicPr>
        <p:blipFill>
          <a:blip r:embed="rId4" cstate="print"/>
          <a:srcRect/>
          <a:stretch>
            <a:fillRect/>
          </a:stretch>
        </p:blipFill>
        <p:spPr bwMode="auto">
          <a:xfrm>
            <a:off x="899592" y="2852937"/>
            <a:ext cx="3312367" cy="2176086"/>
          </a:xfrm>
          <a:prstGeom prst="rect">
            <a:avLst/>
          </a:prstGeom>
          <a:noFill/>
          <a:scene3d>
            <a:camera prst="orthographicFront"/>
            <a:lightRig rig="threePt" dir="t"/>
          </a:scene3d>
          <a:sp3d>
            <a:bevelT w="165100" prst="coolSlant"/>
          </a:sp3d>
        </p:spPr>
      </p:pic>
      <p:pic>
        <p:nvPicPr>
          <p:cNvPr id="57346" name="Picture 2" descr="http://blogs.microsoft.co.il/blogs/eranruso/2_parent_67D42909.png"/>
          <p:cNvPicPr>
            <a:picLocks noChangeAspect="1" noChangeArrowheads="1"/>
          </p:cNvPicPr>
          <p:nvPr/>
        </p:nvPicPr>
        <p:blipFill>
          <a:blip r:embed="rId5" cstate="print"/>
          <a:srcRect/>
          <a:stretch>
            <a:fillRect/>
          </a:stretch>
        </p:blipFill>
        <p:spPr bwMode="auto">
          <a:xfrm>
            <a:off x="4499992" y="2852936"/>
            <a:ext cx="2904388" cy="2232248"/>
          </a:xfrm>
          <a:prstGeom prst="rect">
            <a:avLst/>
          </a:prstGeom>
          <a:noFill/>
          <a:scene3d>
            <a:camera prst="perspectiveHeroicExtremeLeftFacing" fov="3600000"/>
            <a:lightRig rig="threePt" dir="t"/>
          </a:scene3d>
        </p:spPr>
      </p:pic>
      <p:pic>
        <p:nvPicPr>
          <p:cNvPr id="57348" name="Picture 4" descr="http://blogs.microsoft.co.il/blogs/eranruso/3_Predecessor_1F964760.png"/>
          <p:cNvPicPr>
            <a:picLocks noChangeAspect="1" noChangeArrowheads="1"/>
          </p:cNvPicPr>
          <p:nvPr/>
        </p:nvPicPr>
        <p:blipFill>
          <a:blip r:embed="rId6" cstate="print"/>
          <a:srcRect/>
          <a:stretch>
            <a:fillRect/>
          </a:stretch>
        </p:blipFill>
        <p:spPr bwMode="auto">
          <a:xfrm>
            <a:off x="6084168" y="4293096"/>
            <a:ext cx="2893590" cy="2210211"/>
          </a:xfrm>
          <a:prstGeom prst="rect">
            <a:avLst/>
          </a:prstGeom>
          <a:noFill/>
          <a:scene3d>
            <a:camera prst="perspectiveContrastingLeftFacing"/>
            <a:lightRig rig="threePt" dir="t"/>
          </a:scene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1245</Words>
  <Application>Microsoft Office PowerPoint</Application>
  <PresentationFormat>On-screen Show (4:3)</PresentationFormat>
  <Paragraphs>219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Team Foundation Server 2010</vt:lpstr>
      <vt:lpstr>Who am I</vt:lpstr>
      <vt:lpstr>Agenda</vt:lpstr>
      <vt:lpstr>What is Team Foundation Server</vt:lpstr>
      <vt:lpstr>What is in Team Foundation Server</vt:lpstr>
      <vt:lpstr>Process Template</vt:lpstr>
      <vt:lpstr>Work Items</vt:lpstr>
      <vt:lpstr>Work Items</vt:lpstr>
      <vt:lpstr>Work Items</vt:lpstr>
      <vt:lpstr>Work Items</vt:lpstr>
      <vt:lpstr>Work Items</vt:lpstr>
      <vt:lpstr>Work Items</vt:lpstr>
      <vt:lpstr>Work Items</vt:lpstr>
      <vt:lpstr>Source Control</vt:lpstr>
      <vt:lpstr>Source Control</vt:lpstr>
      <vt:lpstr>Source Control</vt:lpstr>
      <vt:lpstr>Source Control</vt:lpstr>
      <vt:lpstr>Source Control</vt:lpstr>
      <vt:lpstr>Source Control</vt:lpstr>
      <vt:lpstr>Source Control</vt:lpstr>
      <vt:lpstr>Build Automation</vt:lpstr>
      <vt:lpstr>Build Automation</vt:lpstr>
      <vt:lpstr>Build Automation</vt:lpstr>
      <vt:lpstr>Build Automation</vt:lpstr>
      <vt:lpstr>Office Integration</vt:lpstr>
      <vt:lpstr>Office Integration</vt:lpstr>
      <vt:lpstr>Office Integration</vt:lpstr>
      <vt:lpstr>Office Integration</vt:lpstr>
      <vt:lpstr>Project Portal &amp; Reporting</vt:lpstr>
      <vt:lpstr>Project Portal &amp; Reporting</vt:lpstr>
      <vt:lpstr>Project Portal &amp; Reporting</vt:lpstr>
      <vt:lpstr>Project Portal &amp; Reporting</vt:lpstr>
      <vt:lpstr>Team Foundation Server Topology</vt:lpstr>
      <vt:lpstr>Team Foundation Server Topology</vt:lpstr>
      <vt:lpstr>Team Foundation Server Topology</vt:lpstr>
      <vt:lpstr>Team Foundation Server Topology</vt:lpstr>
      <vt:lpstr>To be continued</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Foundation Server 2010</dc:title>
  <dc:creator>Bogna</dc:creator>
  <cp:lastModifiedBy>OgeGOon</cp:lastModifiedBy>
  <cp:revision>50</cp:revision>
  <dcterms:created xsi:type="dcterms:W3CDTF">2011-07-06T07:51:24Z</dcterms:created>
  <dcterms:modified xsi:type="dcterms:W3CDTF">2011-07-12T21:17:26Z</dcterms:modified>
</cp:coreProperties>
</file>